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9" r:id="rId8"/>
    <p:sldId id="262" r:id="rId9"/>
    <p:sldId id="263" r:id="rId10"/>
    <p:sldId id="264" r:id="rId11"/>
    <p:sldId id="265" r:id="rId12"/>
    <p:sldId id="266" r:id="rId13"/>
    <p:sldId id="271" r:id="rId14"/>
    <p:sldId id="270" r:id="rId15"/>
    <p:sldId id="267" r:id="rId16"/>
    <p:sldId id="268" r:id="rId17"/>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EDEC"/>
          </a:solidFill>
        </a:fill>
      </a:tcStyle>
    </a:wholeTbl>
    <a:band2H>
      <a:tcTxStyle/>
      <a:tcStyle>
        <a:tcBdr/>
        <a:fill>
          <a:solidFill>
            <a:srgbClr val="EFF6F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7CDCC"/>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7CDCC"/>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7CDCC"/>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9ECEC"/>
          </a:solidFill>
        </a:fill>
      </a:tcStyle>
    </a:wholeTbl>
    <a:band2H>
      <a:tcTxStyle/>
      <a:tcStyle>
        <a:tcBdr/>
        <a:fill>
          <a:solidFill>
            <a:srgbClr val="F4F6F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CBC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CBC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2CBC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7CDCC"/>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97CDCC"/>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007215503"/>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 name="Shape 9"/>
          <p:cNvSpPr/>
          <p:nvPr/>
        </p:nvSpPr>
        <p:spPr>
          <a:xfrm>
            <a:off x="228600" y="381000"/>
            <a:ext cx="8686800" cy="5638800"/>
          </a:xfrm>
          <a:prstGeom prst="roundRect">
            <a:avLst>
              <a:gd name="adj" fmla="val 7912"/>
            </a:avLst>
          </a:prstGeom>
          <a:solidFill>
            <a:srgbClr val="336666"/>
          </a:solidFill>
          <a:ln w="12700">
            <a:miter lim="400000"/>
          </a:ln>
        </p:spPr>
        <p:txBody>
          <a:bodyPr lIns="0" tIns="0" rIns="0" bIns="0" anchor="ctr"/>
          <a:lstStyle/>
          <a:p>
            <a:pPr lvl="0" algn="ctr">
              <a:defRPr sz="2400">
                <a:latin typeface="Times New Roman"/>
                <a:ea typeface="Times New Roman"/>
                <a:cs typeface="Times New Roman"/>
                <a:sym typeface="Times New Roman"/>
              </a:defRPr>
            </a:pPr>
            <a:endParaRPr/>
          </a:p>
        </p:txBody>
      </p:sp>
      <p:sp>
        <p:nvSpPr>
          <p:cNvPr id="10" name="Shape 10"/>
          <p:cNvSpPr/>
          <p:nvPr/>
        </p:nvSpPr>
        <p:spPr>
          <a:xfrm>
            <a:off x="327025" y="488950"/>
            <a:ext cx="8435975" cy="4768850"/>
          </a:xfrm>
          <a:prstGeom prst="roundRect">
            <a:avLst>
              <a:gd name="adj" fmla="val 7310"/>
            </a:avLst>
          </a:prstGeom>
          <a:solidFill>
            <a:srgbClr val="FFFFFF"/>
          </a:solidFill>
          <a:ln w="12700">
            <a:miter lim="400000"/>
          </a:ln>
        </p:spPr>
        <p:txBody>
          <a:bodyPr lIns="0" tIns="0" rIns="0" bIns="0" anchor="ctr"/>
          <a:lstStyle/>
          <a:p>
            <a:pPr lvl="0" algn="ctr">
              <a:defRPr sz="2400">
                <a:latin typeface="Times New Roman"/>
                <a:ea typeface="Times New Roman"/>
                <a:cs typeface="Times New Roman"/>
                <a:sym typeface="Times New Roman"/>
              </a:defRPr>
            </a:pPr>
            <a:endParaRPr/>
          </a:p>
        </p:txBody>
      </p:sp>
      <p:sp>
        <p:nvSpPr>
          <p:cNvPr id="11" name="Shape 11"/>
          <p:cNvSpPr/>
          <p:nvPr/>
        </p:nvSpPr>
        <p:spPr>
          <a:xfrm>
            <a:off x="1371600" y="3338512"/>
            <a:ext cx="6400800" cy="2286001"/>
          </a:xfrm>
          <a:prstGeom prst="roundRect">
            <a:avLst>
              <a:gd name="adj" fmla="val 16667"/>
            </a:avLst>
          </a:prstGeom>
          <a:solidFill>
            <a:srgbClr val="FFFFFF"/>
          </a:solidFill>
          <a:ln w="50800">
            <a:solidFill>
              <a:srgbClr val="CCCC99"/>
            </a:solidFill>
            <a:round/>
          </a:ln>
        </p:spPr>
        <p:txBody>
          <a:bodyPr lIns="0" tIns="0" rIns="0" bIns="0" anchor="ctr"/>
          <a:lstStyle/>
          <a:p>
            <a:pPr lvl="0" algn="ctr"/>
            <a:endParaRPr/>
          </a:p>
        </p:txBody>
      </p:sp>
      <p:sp>
        <p:nvSpPr>
          <p:cNvPr id="12" name="Shape 12"/>
          <p:cNvSpPr>
            <a:spLocks noGrp="1"/>
          </p:cNvSpPr>
          <p:nvPr>
            <p:ph type="title"/>
          </p:nvPr>
        </p:nvSpPr>
        <p:spPr>
          <a:xfrm>
            <a:off x="685800" y="635793"/>
            <a:ext cx="7772400" cy="2709864"/>
          </a:xfrm>
          <a:prstGeom prst="rect">
            <a:avLst/>
          </a:prstGeom>
          <a:extLst>
            <a:ext uri="{C572A759-6A51-4108-AA02-DFA0A04FC94B}">
              <ma14:wrappingTextBoxFlag xmlns="" xmlns:ma14="http://schemas.microsoft.com/office/mac/drawingml/2011/main" val="1"/>
            </a:ext>
          </a:extLst>
        </p:spPr>
        <p:txBody>
          <a:bodyPr anchor="ctr"/>
          <a:lstStyle>
            <a:lvl1pPr algn="ctr">
              <a:defRPr sz="4100"/>
            </a:lvl1pPr>
          </a:lstStyle>
          <a:p>
            <a:pPr lvl="0">
              <a:defRPr sz="1800">
                <a:solidFill>
                  <a:srgbClr val="000000"/>
                </a:solidFill>
              </a:defRPr>
            </a:pPr>
            <a:r>
              <a:rPr sz="4100">
                <a:solidFill>
                  <a:srgbClr val="336666"/>
                </a:solidFill>
              </a:rPr>
              <a:t>Click to edit Master title style</a:t>
            </a:r>
          </a:p>
        </p:txBody>
      </p:sp>
      <p:sp>
        <p:nvSpPr>
          <p:cNvPr id="13" name="Shape 13"/>
          <p:cNvSpPr>
            <a:spLocks noGrp="1"/>
          </p:cNvSpPr>
          <p:nvPr>
            <p:ph type="body" idx="1"/>
          </p:nvPr>
        </p:nvSpPr>
        <p:spPr>
          <a:xfrm>
            <a:off x="1752600" y="3345656"/>
            <a:ext cx="5410200" cy="2347913"/>
          </a:xfrm>
          <a:prstGeom prst="rect">
            <a:avLst/>
          </a:prstGeom>
          <a:extLst>
            <a:ext uri="{C572A759-6A51-4108-AA02-DFA0A04FC94B}">
              <ma14:wrappingTextBoxFlag xmlns="" xmlns:ma14="http://schemas.microsoft.com/office/mac/drawingml/2011/main" val="1"/>
            </a:ext>
          </a:extLst>
        </p:spPr>
        <p:txBody>
          <a:bodyPr anchor="ctr"/>
          <a:lstStyle>
            <a:lvl1pPr marL="0" indent="0" algn="ctr">
              <a:buClrTx/>
              <a:buSzTx/>
              <a:buFontTx/>
              <a:buNone/>
              <a:defRPr sz="3300"/>
            </a:lvl1pPr>
          </a:lstStyle>
          <a:p>
            <a:pPr lvl="0">
              <a:defRPr sz="1800"/>
            </a:pPr>
            <a:r>
              <a:rPr sz="3300"/>
              <a:t>Click to edit Master subtitle style</a:t>
            </a:r>
          </a:p>
        </p:txBody>
      </p:sp>
      <p:sp>
        <p:nvSpPr>
          <p:cNvPr id="14" name="Shape 14"/>
          <p:cNvSpPr>
            <a:spLocks noGrp="1"/>
          </p:cNvSpPr>
          <p:nvPr>
            <p:ph type="sldNum" sz="quarter" idx="2"/>
          </p:nvPr>
        </p:nvSpPr>
        <p:spPr>
          <a:xfrm>
            <a:off x="6858000" y="6391275"/>
            <a:ext cx="1600200" cy="288824"/>
          </a:xfrm>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7" name="Shape 17"/>
          <p:cNvSpPr>
            <a:spLocks noGrp="1"/>
          </p:cNvSpPr>
          <p:nvPr>
            <p:ph type="title"/>
          </p:nvPr>
        </p:nvSpPr>
        <p:spPr>
          <a:xfrm>
            <a:off x="762000" y="533400"/>
            <a:ext cx="7696200" cy="1143000"/>
          </a:xfrm>
          <a:prstGeom prst="rect">
            <a:avLst/>
          </a:prstGeom>
        </p:spPr>
        <p:txBody>
          <a:bodyPr/>
          <a:lstStyle/>
          <a:p>
            <a:pPr lvl="0"/>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2" name="Shape 22"/>
          <p:cNvSpPr>
            <a:spLocks noGrp="1"/>
          </p:cNvSpPr>
          <p:nvPr>
            <p:ph type="title"/>
          </p:nvPr>
        </p:nvSpPr>
        <p:spPr>
          <a:prstGeom prst="rect">
            <a:avLst/>
          </a:prstGeom>
        </p:spPr>
        <p:txBody>
          <a:bodyPr/>
          <a:lstStyle/>
          <a:p>
            <a:pPr lvl="0"/>
            <a:endParaRPr/>
          </a:p>
        </p:txBody>
      </p:sp>
      <p:sp>
        <p:nvSpPr>
          <p:cNvPr id="23" name="Shape 23"/>
          <p:cNvSpPr>
            <a:spLocks noGrp="1"/>
          </p:cNvSpPr>
          <p:nvPr>
            <p:ph type="body" idx="1"/>
          </p:nvPr>
        </p:nvSpPr>
        <p:spPr>
          <a:prstGeom prst="rect">
            <a:avLst/>
          </a:prstGeom>
        </p:spPr>
        <p:txBody>
          <a:bodyPr/>
          <a:lstStyle/>
          <a:p>
            <a:pPr lvl="0"/>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5" name="Shape 25"/>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6" name="Shape 26"/>
          <p:cNvSpPr>
            <a:spLocks noGrp="1"/>
          </p:cNvSpPr>
          <p:nvPr>
            <p:ph type="title"/>
          </p:nvPr>
        </p:nvSpPr>
        <p:spPr>
          <a:prstGeom prst="rect">
            <a:avLst/>
          </a:prstGeom>
        </p:spPr>
        <p:txBody>
          <a:bodyPr/>
          <a:lstStyle/>
          <a:p>
            <a:pPr lvl="0"/>
            <a:endParaRPr/>
          </a:p>
        </p:txBody>
      </p:sp>
      <p:sp>
        <p:nvSpPr>
          <p:cNvPr id="27" name="Shape 27"/>
          <p:cNvSpPr>
            <a:spLocks noGrp="1"/>
          </p:cNvSpPr>
          <p:nvPr>
            <p:ph type="body" idx="1"/>
          </p:nvPr>
        </p:nvSpPr>
        <p:spPr>
          <a:xfrm>
            <a:off x="762000" y="1905000"/>
            <a:ext cx="3776839" cy="4953000"/>
          </a:xfrm>
          <a:prstGeom prst="rect">
            <a:avLst/>
          </a:prstGeom>
        </p:spPr>
        <p:txBody>
          <a:bodyPr/>
          <a:lstStyle/>
          <a:p>
            <a:pPr lvl="0"/>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9" name="Shape 29"/>
          <p:cNvSpPr/>
          <p:nvPr/>
        </p:nvSpPr>
        <p:spPr>
          <a:xfrm>
            <a:off x="0" y="6400800"/>
            <a:ext cx="9145588" cy="457200"/>
          </a:xfrm>
          <a:prstGeom prst="rect">
            <a:avLst/>
          </a:prstGeom>
          <a:solidFill>
            <a:srgbClr val="81A730"/>
          </a:solidFill>
          <a:ln w="12700">
            <a:miter lim="400000"/>
          </a:ln>
        </p:spPr>
        <p:txBody>
          <a:bodyPr lIns="0" tIns="0" rIns="0" bIns="0" anchor="ctr"/>
          <a:lstStyle/>
          <a:p>
            <a:pPr lvl="0">
              <a:defRPr>
                <a:latin typeface="Calibri"/>
                <a:ea typeface="Calibri"/>
                <a:cs typeface="Calibri"/>
                <a:sym typeface="Calibri"/>
              </a:defRPr>
            </a:pPr>
            <a:endParaRPr/>
          </a:p>
        </p:txBody>
      </p:sp>
      <p:pic>
        <p:nvPicPr>
          <p:cNvPr id="30" name="Pearson_Logo_White.png" descr="Pearson_Logo_White"/>
          <p:cNvPicPr/>
          <p:nvPr/>
        </p:nvPicPr>
        <p:blipFill>
          <a:blip r:embed="rId2"/>
          <a:stretch>
            <a:fillRect/>
          </a:stretch>
        </p:blipFill>
        <p:spPr>
          <a:xfrm>
            <a:off x="7620000" y="6462712"/>
            <a:ext cx="1408113" cy="327026"/>
          </a:xfrm>
          <a:prstGeom prst="rect">
            <a:avLst/>
          </a:prstGeom>
          <a:ln w="12700">
            <a:miter lim="400000"/>
          </a:ln>
        </p:spPr>
      </p:pic>
      <p:pic>
        <p:nvPicPr>
          <p:cNvPr id="31" name="image.png"/>
          <p:cNvPicPr/>
          <p:nvPr/>
        </p:nvPicPr>
        <p:blipFill>
          <a:blip r:embed="rId3"/>
          <a:stretch>
            <a:fillRect/>
          </a:stretch>
        </p:blipFill>
        <p:spPr>
          <a:xfrm>
            <a:off x="-30163" y="-280988"/>
            <a:ext cx="9167813" cy="55563"/>
          </a:xfrm>
          <a:prstGeom prst="rect">
            <a:avLst/>
          </a:prstGeom>
          <a:ln w="12700">
            <a:miter lim="400000"/>
          </a:ln>
        </p:spPr>
      </p:pic>
      <p:sp>
        <p:nvSpPr>
          <p:cNvPr id="32" name="Shape 32"/>
          <p:cNvSpPr>
            <a:spLocks noGrp="1"/>
          </p:cNvSpPr>
          <p:nvPr>
            <p:ph type="sldNum" sz="quarter" idx="2"/>
          </p:nvPr>
        </p:nvSpPr>
        <p:spPr>
          <a:xfrm>
            <a:off x="153987" y="6447155"/>
            <a:ext cx="5865813" cy="358141"/>
          </a:xfrm>
          <a:prstGeom prst="rect">
            <a:avLst/>
          </a:prstGeom>
        </p:spPr>
        <p:txBody>
          <a:bodyPr lIns="0" tIns="0" rIns="0" bIns="0" anchor="ctr"/>
          <a:lstStyle>
            <a:lvl1pPr algn="l">
              <a:defRPr sz="1800">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168275" y="228600"/>
            <a:ext cx="8823325" cy="6096000"/>
            <a:chOff x="0" y="0"/>
            <a:chExt cx="8823325" cy="6096000"/>
          </a:xfrm>
        </p:grpSpPr>
        <p:sp>
          <p:nvSpPr>
            <p:cNvPr id="2" name="Shape 2"/>
            <p:cNvSpPr/>
            <p:nvPr/>
          </p:nvSpPr>
          <p:spPr>
            <a:xfrm>
              <a:off x="0" y="0"/>
              <a:ext cx="8823325" cy="6096000"/>
            </a:xfrm>
            <a:prstGeom prst="roundRect">
              <a:avLst>
                <a:gd name="adj" fmla="val 11046"/>
              </a:avLst>
            </a:prstGeom>
            <a:noFill/>
            <a:ln w="28575" cap="flat">
              <a:solidFill>
                <a:srgbClr val="336666"/>
              </a:solidFill>
              <a:prstDash val="solid"/>
              <a:round/>
            </a:ln>
            <a:effectLst/>
          </p:spPr>
          <p:txBody>
            <a:bodyPr wrap="square" lIns="0" tIns="0" rIns="0" bIns="0" numCol="1" anchor="ctr">
              <a:noAutofit/>
            </a:bodyPr>
            <a:lstStyle/>
            <a:p>
              <a:pPr lvl="0" algn="ctr">
                <a:defRPr sz="2400">
                  <a:latin typeface="Times New Roman"/>
                  <a:ea typeface="Times New Roman"/>
                  <a:cs typeface="Times New Roman"/>
                  <a:sym typeface="Times New Roman"/>
                </a:defRPr>
              </a:pPr>
              <a:endParaRPr/>
            </a:p>
          </p:txBody>
        </p:sp>
        <p:sp>
          <p:nvSpPr>
            <p:cNvPr id="3" name="Shape 3"/>
            <p:cNvSpPr/>
            <p:nvPr/>
          </p:nvSpPr>
          <p:spPr>
            <a:xfrm>
              <a:off x="593725" y="1481137"/>
              <a:ext cx="7696201" cy="1"/>
            </a:xfrm>
            <a:prstGeom prst="line">
              <a:avLst/>
            </a:prstGeom>
            <a:noFill/>
            <a:ln w="38100" cap="flat">
              <a:solidFill>
                <a:srgbClr val="336666"/>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5" name="Shape 5"/>
          <p:cNvSpPr>
            <a:spLocks noGrp="1"/>
          </p:cNvSpPr>
          <p:nvPr>
            <p:ph type="sldNum" sz="quarter" idx="2"/>
          </p:nvPr>
        </p:nvSpPr>
        <p:spPr>
          <a:xfrm>
            <a:off x="6858000" y="6400800"/>
            <a:ext cx="1600200" cy="288824"/>
          </a:xfrm>
          <a:prstGeom prst="rect">
            <a:avLst/>
          </a:prstGeom>
          <a:ln w="12700">
            <a:miter lim="400000"/>
          </a:ln>
        </p:spPr>
        <p:txBody>
          <a:bodyPr lIns="45719" rIns="45719">
            <a:spAutoFit/>
          </a:bodyPr>
          <a:lstStyle>
            <a:lvl1pPr algn="ctr">
              <a:defRPr sz="1400"/>
            </a:lvl1pPr>
          </a:lstStyle>
          <a:p>
            <a:pPr lvl="0"/>
            <a:fld id="{86CB4B4D-7CA3-9044-876B-883B54F8677D}" type="slidenum">
              <a:t>‹#›</a:t>
            </a:fld>
            <a:endParaRPr/>
          </a:p>
        </p:txBody>
      </p:sp>
      <p:sp>
        <p:nvSpPr>
          <p:cNvPr id="6" name="Shape 6"/>
          <p:cNvSpPr>
            <a:spLocks noGrp="1"/>
          </p:cNvSpPr>
          <p:nvPr>
            <p:ph type="title"/>
          </p:nvPr>
        </p:nvSpPr>
        <p:spPr>
          <a:xfrm>
            <a:off x="762000" y="0"/>
            <a:ext cx="7696200" cy="1676400"/>
          </a:xfrm>
          <a:prstGeom prst="rect">
            <a:avLst/>
          </a:prstGeom>
          <a:ln w="12700">
            <a:miter lim="400000"/>
          </a:ln>
        </p:spPr>
        <p:txBody>
          <a:bodyPr lIns="45719" rIns="45719" anchor="b"/>
          <a:lstStyle/>
          <a:p>
            <a:pPr lvl="0"/>
            <a:endParaRPr/>
          </a:p>
        </p:txBody>
      </p:sp>
      <p:sp>
        <p:nvSpPr>
          <p:cNvPr id="7" name="Shape 7"/>
          <p:cNvSpPr>
            <a:spLocks noGrp="1"/>
          </p:cNvSpPr>
          <p:nvPr>
            <p:ph type="body" idx="1"/>
          </p:nvPr>
        </p:nvSpPr>
        <p:spPr>
          <a:xfrm>
            <a:off x="762000" y="1905000"/>
            <a:ext cx="7696200" cy="4953000"/>
          </a:xfrm>
          <a:prstGeom prst="rect">
            <a:avLst/>
          </a:prstGeom>
          <a:ln w="12700">
            <a:miter lim="400000"/>
          </a:ln>
        </p:spPr>
        <p:txBody>
          <a:bodyPr lIns="45719" rIns="45719"/>
          <a:lstStyle/>
          <a:p>
            <a:pPr lvl="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a:defRPr sz="3300">
          <a:solidFill>
            <a:srgbClr val="336666"/>
          </a:solidFill>
          <a:latin typeface="Arial Black"/>
          <a:ea typeface="Arial Black"/>
          <a:cs typeface="Arial Black"/>
          <a:sym typeface="Arial Black"/>
        </a:defRPr>
      </a:lvl1pPr>
      <a:lvl2pPr>
        <a:defRPr sz="3300">
          <a:solidFill>
            <a:srgbClr val="336666"/>
          </a:solidFill>
          <a:latin typeface="Arial Black"/>
          <a:ea typeface="Arial Black"/>
          <a:cs typeface="Arial Black"/>
          <a:sym typeface="Arial Black"/>
        </a:defRPr>
      </a:lvl2pPr>
      <a:lvl3pPr>
        <a:defRPr sz="3300">
          <a:solidFill>
            <a:srgbClr val="336666"/>
          </a:solidFill>
          <a:latin typeface="Arial Black"/>
          <a:ea typeface="Arial Black"/>
          <a:cs typeface="Arial Black"/>
          <a:sym typeface="Arial Black"/>
        </a:defRPr>
      </a:lvl3pPr>
      <a:lvl4pPr>
        <a:defRPr sz="3300">
          <a:solidFill>
            <a:srgbClr val="336666"/>
          </a:solidFill>
          <a:latin typeface="Arial Black"/>
          <a:ea typeface="Arial Black"/>
          <a:cs typeface="Arial Black"/>
          <a:sym typeface="Arial Black"/>
        </a:defRPr>
      </a:lvl4pPr>
      <a:lvl5pPr>
        <a:defRPr sz="3300">
          <a:solidFill>
            <a:srgbClr val="336666"/>
          </a:solidFill>
          <a:latin typeface="Arial Black"/>
          <a:ea typeface="Arial Black"/>
          <a:cs typeface="Arial Black"/>
          <a:sym typeface="Arial Black"/>
        </a:defRPr>
      </a:lvl5pPr>
      <a:lvl6pPr indent="457200">
        <a:defRPr sz="3300">
          <a:solidFill>
            <a:srgbClr val="336666"/>
          </a:solidFill>
          <a:latin typeface="Arial Black"/>
          <a:ea typeface="Arial Black"/>
          <a:cs typeface="Arial Black"/>
          <a:sym typeface="Arial Black"/>
        </a:defRPr>
      </a:lvl6pPr>
      <a:lvl7pPr indent="914400">
        <a:defRPr sz="3300">
          <a:solidFill>
            <a:srgbClr val="336666"/>
          </a:solidFill>
          <a:latin typeface="Arial Black"/>
          <a:ea typeface="Arial Black"/>
          <a:cs typeface="Arial Black"/>
          <a:sym typeface="Arial Black"/>
        </a:defRPr>
      </a:lvl7pPr>
      <a:lvl8pPr indent="1371600">
        <a:defRPr sz="3300">
          <a:solidFill>
            <a:srgbClr val="336666"/>
          </a:solidFill>
          <a:latin typeface="Arial Black"/>
          <a:ea typeface="Arial Black"/>
          <a:cs typeface="Arial Black"/>
          <a:sym typeface="Arial Black"/>
        </a:defRPr>
      </a:lvl8pPr>
      <a:lvl9pPr indent="1828800">
        <a:defRPr sz="3300">
          <a:solidFill>
            <a:srgbClr val="336666"/>
          </a:solidFill>
          <a:latin typeface="Arial Black"/>
          <a:ea typeface="Arial Black"/>
          <a:cs typeface="Arial Black"/>
          <a:sym typeface="Arial Black"/>
        </a:defRPr>
      </a:lvl9pPr>
    </p:titleStyle>
    <p:bodyStyle>
      <a:lvl1pPr marL="342900" indent="-342900">
        <a:spcBef>
          <a:spcPts val="700"/>
        </a:spcBef>
        <a:buClr>
          <a:srgbClr val="CCCC99"/>
        </a:buClr>
        <a:buSzPct val="70000"/>
        <a:buFont typeface="Wingdings"/>
        <a:buChar char="•"/>
        <a:defRPr sz="3100">
          <a:latin typeface="Arial"/>
          <a:ea typeface="Arial"/>
          <a:cs typeface="Arial"/>
          <a:sym typeface="Arial"/>
        </a:defRPr>
      </a:lvl1pPr>
      <a:lvl2pPr marL="797901" indent="-340701">
        <a:spcBef>
          <a:spcPts val="700"/>
        </a:spcBef>
        <a:buClr>
          <a:srgbClr val="CCCC99"/>
        </a:buClr>
        <a:buSzPct val="150000"/>
        <a:buFont typeface="Wingdings"/>
        <a:buChar char="•"/>
        <a:defRPr sz="3100">
          <a:latin typeface="Arial"/>
          <a:ea typeface="Arial"/>
          <a:cs typeface="Arial"/>
          <a:sym typeface="Arial"/>
        </a:defRPr>
      </a:lvl2pPr>
      <a:lvl3pPr marL="1236518" indent="-322118">
        <a:spcBef>
          <a:spcPts val="700"/>
        </a:spcBef>
        <a:buClr>
          <a:srgbClr val="CCCC99"/>
        </a:buClr>
        <a:buSzPct val="150000"/>
        <a:buFont typeface="Wingdings"/>
        <a:buChar char="•"/>
        <a:defRPr sz="3100">
          <a:latin typeface="Arial"/>
          <a:ea typeface="Arial"/>
          <a:cs typeface="Arial"/>
          <a:sym typeface="Arial"/>
        </a:defRPr>
      </a:lvl3pPr>
      <a:lvl4pPr marL="1725929" indent="-354329">
        <a:spcBef>
          <a:spcPts val="700"/>
        </a:spcBef>
        <a:buClr>
          <a:srgbClr val="CCCC99"/>
        </a:buClr>
        <a:buSzPct val="150000"/>
        <a:buFont typeface="Wingdings"/>
        <a:buChar char="•"/>
        <a:defRPr sz="3100">
          <a:latin typeface="Arial"/>
          <a:ea typeface="Arial"/>
          <a:cs typeface="Arial"/>
          <a:sym typeface="Arial"/>
        </a:defRPr>
      </a:lvl4pPr>
      <a:lvl5pPr marL="2222500" indent="-393700">
        <a:spcBef>
          <a:spcPts val="700"/>
        </a:spcBef>
        <a:buClr>
          <a:srgbClr val="CCCC99"/>
        </a:buClr>
        <a:buSzPct val="150000"/>
        <a:buFont typeface="Wingdings"/>
        <a:buChar char="•"/>
        <a:defRPr sz="3100">
          <a:latin typeface="Arial"/>
          <a:ea typeface="Arial"/>
          <a:cs typeface="Arial"/>
          <a:sym typeface="Arial"/>
        </a:defRPr>
      </a:lvl5pPr>
      <a:lvl6pPr marL="2679700" indent="-393700">
        <a:spcBef>
          <a:spcPts val="700"/>
        </a:spcBef>
        <a:buClr>
          <a:srgbClr val="CCCC99"/>
        </a:buClr>
        <a:buSzPct val="150000"/>
        <a:buFont typeface="Wingdings"/>
        <a:buChar char="•"/>
        <a:defRPr sz="3100">
          <a:latin typeface="Arial"/>
          <a:ea typeface="Arial"/>
          <a:cs typeface="Arial"/>
          <a:sym typeface="Arial"/>
        </a:defRPr>
      </a:lvl6pPr>
      <a:lvl7pPr marL="3136900" indent="-393700">
        <a:spcBef>
          <a:spcPts val="700"/>
        </a:spcBef>
        <a:buClr>
          <a:srgbClr val="CCCC99"/>
        </a:buClr>
        <a:buSzPct val="150000"/>
        <a:buFont typeface="Wingdings"/>
        <a:buChar char="•"/>
        <a:defRPr sz="3100">
          <a:latin typeface="Arial"/>
          <a:ea typeface="Arial"/>
          <a:cs typeface="Arial"/>
          <a:sym typeface="Arial"/>
        </a:defRPr>
      </a:lvl7pPr>
      <a:lvl8pPr marL="3594100" indent="-393700">
        <a:spcBef>
          <a:spcPts val="700"/>
        </a:spcBef>
        <a:buClr>
          <a:srgbClr val="CCCC99"/>
        </a:buClr>
        <a:buSzPct val="150000"/>
        <a:buFont typeface="Wingdings"/>
        <a:buChar char="•"/>
        <a:defRPr sz="3100">
          <a:latin typeface="Arial"/>
          <a:ea typeface="Arial"/>
          <a:cs typeface="Arial"/>
          <a:sym typeface="Arial"/>
        </a:defRPr>
      </a:lvl8pPr>
      <a:lvl9pPr marL="4051300" indent="-393700">
        <a:spcBef>
          <a:spcPts val="700"/>
        </a:spcBef>
        <a:buClr>
          <a:srgbClr val="CCCC99"/>
        </a:buClr>
        <a:buSzPct val="150000"/>
        <a:buFont typeface="Wingdings"/>
        <a:buChar char="•"/>
        <a:defRPr sz="3100">
          <a:latin typeface="Arial"/>
          <a:ea typeface="Arial"/>
          <a:cs typeface="Arial"/>
          <a:sym typeface="Arial"/>
        </a:defRPr>
      </a:lvl9pPr>
    </p:bodyStyle>
    <p:otherStyle>
      <a:lvl1pPr algn="ctr">
        <a:defRPr sz="1400">
          <a:solidFill>
            <a:schemeClr val="tx1"/>
          </a:solidFill>
          <a:latin typeface="+mn-lt"/>
          <a:ea typeface="+mn-ea"/>
          <a:cs typeface="+mn-cs"/>
          <a:sym typeface="Arial"/>
        </a:defRPr>
      </a:lvl1pPr>
      <a:lvl2pPr indent="457200" algn="ctr">
        <a:defRPr sz="1400">
          <a:solidFill>
            <a:schemeClr val="tx1"/>
          </a:solidFill>
          <a:latin typeface="+mn-lt"/>
          <a:ea typeface="+mn-ea"/>
          <a:cs typeface="+mn-cs"/>
          <a:sym typeface="Arial"/>
        </a:defRPr>
      </a:lvl2pPr>
      <a:lvl3pPr indent="914400" algn="ctr">
        <a:defRPr sz="1400">
          <a:solidFill>
            <a:schemeClr val="tx1"/>
          </a:solidFill>
          <a:latin typeface="+mn-lt"/>
          <a:ea typeface="+mn-ea"/>
          <a:cs typeface="+mn-cs"/>
          <a:sym typeface="Arial"/>
        </a:defRPr>
      </a:lvl3pPr>
      <a:lvl4pPr indent="1371600" algn="ctr">
        <a:defRPr sz="1400">
          <a:solidFill>
            <a:schemeClr val="tx1"/>
          </a:solidFill>
          <a:latin typeface="+mn-lt"/>
          <a:ea typeface="+mn-ea"/>
          <a:cs typeface="+mn-cs"/>
          <a:sym typeface="Arial"/>
        </a:defRPr>
      </a:lvl4pPr>
      <a:lvl5pPr indent="1828800" algn="ctr">
        <a:defRPr sz="1400">
          <a:solidFill>
            <a:schemeClr val="tx1"/>
          </a:solidFill>
          <a:latin typeface="+mn-lt"/>
          <a:ea typeface="+mn-ea"/>
          <a:cs typeface="+mn-cs"/>
          <a:sym typeface="Arial"/>
        </a:defRPr>
      </a:lvl5pPr>
      <a:lvl6pPr algn="ctr">
        <a:defRPr sz="1400">
          <a:solidFill>
            <a:schemeClr val="tx1"/>
          </a:solidFill>
          <a:latin typeface="+mn-lt"/>
          <a:ea typeface="+mn-ea"/>
          <a:cs typeface="+mn-cs"/>
          <a:sym typeface="Arial"/>
        </a:defRPr>
      </a:lvl6pPr>
      <a:lvl7pPr algn="ctr">
        <a:defRPr sz="1400">
          <a:solidFill>
            <a:schemeClr val="tx1"/>
          </a:solidFill>
          <a:latin typeface="+mn-lt"/>
          <a:ea typeface="+mn-ea"/>
          <a:cs typeface="+mn-cs"/>
          <a:sym typeface="Arial"/>
        </a:defRPr>
      </a:lvl7pPr>
      <a:lvl8pPr algn="ctr">
        <a:defRPr sz="1400">
          <a:solidFill>
            <a:schemeClr val="tx1"/>
          </a:solidFill>
          <a:latin typeface="+mn-lt"/>
          <a:ea typeface="+mn-ea"/>
          <a:cs typeface="+mn-cs"/>
          <a:sym typeface="Arial"/>
        </a:defRPr>
      </a:lvl8pPr>
      <a:lvl9pPr algn="ct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685800" y="857250"/>
            <a:ext cx="7772400" cy="2266950"/>
          </a:xfrm>
          <a:prstGeom prst="rect">
            <a:avLst/>
          </a:prstGeom>
        </p:spPr>
        <p:txBody>
          <a:bodyPr lIns="0" tIns="0" rIns="0" bIns="0">
            <a:normAutofit/>
          </a:bodyPr>
          <a:lstStyle/>
          <a:p>
            <a:pPr lvl="0">
              <a:defRPr sz="1800">
                <a:solidFill>
                  <a:srgbClr val="000000"/>
                </a:solidFill>
              </a:defRPr>
            </a:pPr>
            <a:r>
              <a:rPr sz="4100">
                <a:solidFill>
                  <a:srgbClr val="336666"/>
                </a:solidFill>
              </a:rPr>
              <a:t>The West</a:t>
            </a:r>
          </a:p>
        </p:txBody>
      </p:sp>
      <p:sp>
        <p:nvSpPr>
          <p:cNvPr id="37" name="Shape 37"/>
          <p:cNvSpPr>
            <a:spLocks noGrp="1"/>
          </p:cNvSpPr>
          <p:nvPr>
            <p:ph type="body" idx="1"/>
          </p:nvPr>
        </p:nvSpPr>
        <p:spPr>
          <a:xfrm>
            <a:off x="1752600" y="3567112"/>
            <a:ext cx="5410200" cy="1905001"/>
          </a:xfrm>
          <a:prstGeom prst="rect">
            <a:avLst/>
          </a:prstGeom>
        </p:spPr>
        <p:txBody>
          <a:bodyPr lIns="0" tIns="0" rIns="0" bIns="0">
            <a:normAutofit/>
          </a:bodyPr>
          <a:lstStyle>
            <a:lvl1pPr>
              <a:defRPr b="1"/>
            </a:lvl1pPr>
          </a:lstStyle>
          <a:p>
            <a:pPr lvl="0">
              <a:defRPr sz="1800" b="0"/>
            </a:pPr>
            <a:r>
              <a:rPr sz="3300" b="1"/>
              <a:t>Aim: Did visions of the West match the realities of Westward settlement?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p:cNvSpPr>
          <p:nvPr>
            <p:ph type="title"/>
          </p:nvPr>
        </p:nvSpPr>
        <p:spPr>
          <a:xfrm>
            <a:off x="228600" y="533399"/>
            <a:ext cx="8534400" cy="1143002"/>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838200" lvl="0" indent="-838200">
              <a:defRPr sz="1800">
                <a:solidFill>
                  <a:srgbClr val="000000"/>
                </a:solidFill>
              </a:defRPr>
            </a:pPr>
            <a:r>
              <a:rPr sz="3300">
                <a:solidFill>
                  <a:srgbClr val="336666"/>
                </a:solidFill>
              </a:rPr>
              <a:t>III. </a:t>
            </a:r>
            <a:r>
              <a:rPr sz="3300" u="sng">
                <a:solidFill>
                  <a:srgbClr val="336666"/>
                </a:solidFill>
              </a:rPr>
              <a:t>Gold Fever and the Mining West</a:t>
            </a:r>
          </a:p>
        </p:txBody>
      </p:sp>
      <p:sp>
        <p:nvSpPr>
          <p:cNvPr id="59" name="Shape 59"/>
          <p:cNvSpPr>
            <a:spLocks noGrp="1"/>
          </p:cNvSpPr>
          <p:nvPr>
            <p:ph type="body" idx="1"/>
          </p:nvPr>
        </p:nvSpPr>
        <p:spPr>
          <a:xfrm>
            <a:off x="762000" y="1905000"/>
            <a:ext cx="7696200" cy="40386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590550" lvl="0" indent="-590550">
              <a:buFont typeface="+mj-lt"/>
              <a:buAutoNum type="arabicPeriod"/>
              <a:defRPr sz="1800"/>
            </a:pPr>
            <a:r>
              <a:rPr sz="3100" dirty="0"/>
              <a:t>Mining (“boom towns”)</a:t>
            </a:r>
          </a:p>
          <a:p>
            <a:pPr marL="971550" lvl="1" indent="-514350">
              <a:spcBef>
                <a:spcPts val="600"/>
              </a:spcBef>
              <a:buClr>
                <a:srgbClr val="97CDCC"/>
              </a:buClr>
              <a:buFont typeface="+mj-lt"/>
              <a:buAutoNum type="arabicPeriod"/>
              <a:defRPr sz="1800"/>
            </a:pPr>
            <a:r>
              <a:rPr sz="2600" dirty="0"/>
              <a:t>California Gold – 1849</a:t>
            </a:r>
          </a:p>
          <a:p>
            <a:pPr marL="971550" lvl="1" indent="-514350">
              <a:spcBef>
                <a:spcPts val="600"/>
              </a:spcBef>
              <a:buClr>
                <a:srgbClr val="97CDCC"/>
              </a:buClr>
              <a:buFont typeface="+mj-lt"/>
              <a:buAutoNum type="arabicPeriod"/>
              <a:defRPr sz="1800"/>
            </a:pPr>
            <a:r>
              <a:rPr sz="2600" dirty="0"/>
              <a:t>Comstock Lode, NV – 1859</a:t>
            </a:r>
          </a:p>
          <a:p>
            <a:pPr marL="590550" lvl="0" indent="-590550">
              <a:buFont typeface="+mj-lt"/>
              <a:buAutoNum type="arabicPeriod"/>
              <a:defRPr sz="1800"/>
            </a:pPr>
            <a:r>
              <a:rPr sz="3100" dirty="0"/>
              <a:t>Complex communities develop</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152400" y="533400"/>
            <a:ext cx="8839200" cy="8382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96111">
              <a:defRPr sz="2548" u="sng"/>
            </a:lvl1pPr>
          </a:lstStyle>
          <a:p>
            <a:pPr lvl="0">
              <a:defRPr sz="1800" u="none">
                <a:solidFill>
                  <a:srgbClr val="000000"/>
                </a:solidFill>
              </a:defRPr>
            </a:pPr>
            <a:r>
              <a:rPr sz="2548" u="sng">
                <a:solidFill>
                  <a:srgbClr val="336666"/>
                </a:solidFill>
              </a:rPr>
              <a:t>IV. Ranchers, Cowboys, and Commercial Farming</a:t>
            </a:r>
          </a:p>
        </p:txBody>
      </p:sp>
      <p:sp>
        <p:nvSpPr>
          <p:cNvPr id="62" name="Shape 62"/>
          <p:cNvSpPr>
            <a:spLocks noGrp="1"/>
          </p:cNvSpPr>
          <p:nvPr>
            <p:ph type="body" idx="1"/>
          </p:nvPr>
        </p:nvSpPr>
        <p:spPr>
          <a:xfrm>
            <a:off x="762000" y="1905000"/>
            <a:ext cx="7696200" cy="40386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685800" lvl="0" indent="-685800">
              <a:spcBef>
                <a:spcPts val="600"/>
              </a:spcBef>
              <a:buSzPct val="100000"/>
              <a:buFontTx/>
              <a:buAutoNum type="alphaUcPeriod"/>
              <a:defRPr sz="1800"/>
            </a:pPr>
            <a:r>
              <a:rPr sz="2700"/>
              <a:t>“Long Drive” to RRs, then to Chicago</a:t>
            </a:r>
          </a:p>
          <a:p>
            <a:pPr marL="685800" lvl="0" indent="-685800">
              <a:spcBef>
                <a:spcPts val="600"/>
              </a:spcBef>
              <a:buSzPct val="100000"/>
              <a:buFontTx/>
              <a:buAutoNum type="alphaUcPeriod"/>
              <a:defRPr sz="1800"/>
            </a:pPr>
            <a:r>
              <a:rPr sz="2700"/>
              <a:t>Barbed Wire revolutionized cattle business</a:t>
            </a:r>
          </a:p>
          <a:p>
            <a:pPr marL="1016000" lvl="1" indent="-558800">
              <a:spcBef>
                <a:spcPts val="500"/>
              </a:spcBef>
              <a:buClr>
                <a:srgbClr val="97CDCC"/>
              </a:buClr>
              <a:buSzPct val="100000"/>
              <a:buFontTx/>
              <a:buAutoNum type="arabicPeriod"/>
              <a:defRPr sz="1800"/>
            </a:pPr>
            <a:r>
              <a:rPr sz="2200"/>
              <a:t>In TX,  fights broke out b/w ranchers and “fence cutters”</a:t>
            </a:r>
          </a:p>
          <a:p>
            <a:pPr marL="685800" lvl="0" indent="-685800">
              <a:spcBef>
                <a:spcPts val="600"/>
              </a:spcBef>
              <a:buSzPct val="100000"/>
              <a:buFontTx/>
              <a:buAutoNum type="alphaUcPeriod" startAt="3"/>
              <a:defRPr sz="1800"/>
            </a:pPr>
            <a:r>
              <a:rPr sz="2700"/>
              <a:t>Socioeconomic ladder – cattle kings at top with cowboys and wage laborers (many African American)</a:t>
            </a:r>
          </a:p>
          <a:p>
            <a:pPr marL="685800" lvl="0" indent="-685800">
              <a:spcBef>
                <a:spcPts val="600"/>
              </a:spcBef>
              <a:buSzPct val="100000"/>
              <a:buFontTx/>
              <a:buAutoNum type="alphaUcPeriod" startAt="3"/>
              <a:defRPr sz="1800"/>
            </a:pPr>
            <a:r>
              <a:rPr sz="2700"/>
              <a:t>Agribusiness – farming as a big business, largely mechanized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62">
                                            <p:bg/>
                                          </p:spTgt>
                                        </p:tgtEl>
                                        <p:attrNameLst>
                                          <p:attrName>style.visibility</p:attrName>
                                        </p:attrNameLst>
                                      </p:cBhvr>
                                      <p:to>
                                        <p:strVal val="visible"/>
                                      </p:to>
                                    </p:set>
                                    <p:animEffect transition="in" filter="box(in)">
                                      <p:cBhvr>
                                        <p:cTn id="7" dur="500"/>
                                        <p:tgtEl>
                                          <p:spTgt spid="62">
                                            <p:bg/>
                                          </p:spTgt>
                                        </p:tgtEl>
                                      </p:cBhvr>
                                    </p:animEffect>
                                  </p:childTnLst>
                                </p:cTn>
                              </p:par>
                              <p:par>
                                <p:cTn id="8" presetID="4" presetClass="entr" presetSubtype="16" fill="hold" grpId="1">
                                  <p:stCondLst>
                                    <p:cond delay="0"/>
                                  </p:stCondLst>
                                  <p:iterate>
                                    <p:tmAbs val="0"/>
                                  </p:iterate>
                                  <p:childTnLst>
                                    <p:set>
                                      <p:cBhvr>
                                        <p:cTn id="9" fill="hold"/>
                                        <p:tgtEl>
                                          <p:spTgt spid="62">
                                            <p:txEl>
                                              <p:pRg st="0" end="0"/>
                                            </p:txEl>
                                          </p:spTgt>
                                        </p:tgtEl>
                                        <p:attrNameLst>
                                          <p:attrName>style.visibility</p:attrName>
                                        </p:attrNameLst>
                                      </p:cBhvr>
                                      <p:to>
                                        <p:strVal val="visible"/>
                                      </p:to>
                                    </p:set>
                                    <p:animEffect transition="in" filter="box(in)">
                                      <p:cBhvr>
                                        <p:cTn id="10" dur="500"/>
                                        <p:tgtEl>
                                          <p:spTgt spid="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1" nodeType="clickEffect">
                                  <p:stCondLst>
                                    <p:cond delay="0"/>
                                  </p:stCondLst>
                                  <p:iterate>
                                    <p:tmAbs val="0"/>
                                  </p:iterate>
                                  <p:childTnLst>
                                    <p:set>
                                      <p:cBhvr>
                                        <p:cTn id="14" fill="hold"/>
                                        <p:tgtEl>
                                          <p:spTgt spid="62">
                                            <p:txEl>
                                              <p:pRg st="1" end="1"/>
                                            </p:txEl>
                                          </p:spTgt>
                                        </p:tgtEl>
                                        <p:attrNameLst>
                                          <p:attrName>style.visibility</p:attrName>
                                        </p:attrNameLst>
                                      </p:cBhvr>
                                      <p:to>
                                        <p:strVal val="visible"/>
                                      </p:to>
                                    </p:set>
                                    <p:animEffect transition="in" filter="box(in)">
                                      <p:cBhvr>
                                        <p:cTn id="15" dur="500"/>
                                        <p:tgtEl>
                                          <p:spTgt spid="62">
                                            <p:txEl>
                                              <p:pRg st="1" end="1"/>
                                            </p:txEl>
                                          </p:spTgt>
                                        </p:tgtEl>
                                      </p:cBhvr>
                                    </p:animEffect>
                                  </p:childTnLst>
                                </p:cTn>
                              </p:par>
                              <p:par>
                                <p:cTn id="16" presetID="4" presetClass="entr" presetSubtype="16" fill="hold" grpId="1">
                                  <p:stCondLst>
                                    <p:cond delay="0"/>
                                  </p:stCondLst>
                                  <p:iterate>
                                    <p:tmAbs val="0"/>
                                  </p:iterate>
                                  <p:childTnLst>
                                    <p:set>
                                      <p:cBhvr>
                                        <p:cTn id="17" fill="hold"/>
                                        <p:tgtEl>
                                          <p:spTgt spid="62">
                                            <p:txEl>
                                              <p:pRg st="2" end="2"/>
                                            </p:txEl>
                                          </p:spTgt>
                                        </p:tgtEl>
                                        <p:attrNameLst>
                                          <p:attrName>style.visibility</p:attrName>
                                        </p:attrNameLst>
                                      </p:cBhvr>
                                      <p:to>
                                        <p:strVal val="visible"/>
                                      </p:to>
                                    </p:set>
                                    <p:animEffect transition="in" filter="box(in)">
                                      <p:cBhvr>
                                        <p:cTn id="18" dur="500"/>
                                        <p:tgtEl>
                                          <p:spTgt spid="6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1" nodeType="clickEffect">
                                  <p:stCondLst>
                                    <p:cond delay="0"/>
                                  </p:stCondLst>
                                  <p:iterate>
                                    <p:tmAbs val="0"/>
                                  </p:iterate>
                                  <p:childTnLst>
                                    <p:set>
                                      <p:cBhvr>
                                        <p:cTn id="22" fill="hold"/>
                                        <p:tgtEl>
                                          <p:spTgt spid="62">
                                            <p:txEl>
                                              <p:pRg st="3" end="3"/>
                                            </p:txEl>
                                          </p:spTgt>
                                        </p:tgtEl>
                                        <p:attrNameLst>
                                          <p:attrName>style.visibility</p:attrName>
                                        </p:attrNameLst>
                                      </p:cBhvr>
                                      <p:to>
                                        <p:strVal val="visible"/>
                                      </p:to>
                                    </p:set>
                                    <p:animEffect transition="in" filter="box(in)">
                                      <p:cBhvr>
                                        <p:cTn id="23" dur="500"/>
                                        <p:tgtEl>
                                          <p:spTgt spid="6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1" nodeType="clickEffect">
                                  <p:stCondLst>
                                    <p:cond delay="0"/>
                                  </p:stCondLst>
                                  <p:iterate>
                                    <p:tmAbs val="0"/>
                                  </p:iterate>
                                  <p:childTnLst>
                                    <p:set>
                                      <p:cBhvr>
                                        <p:cTn id="27" fill="hold"/>
                                        <p:tgtEl>
                                          <p:spTgt spid="62">
                                            <p:txEl>
                                              <p:pRg st="4" end="4"/>
                                            </p:txEl>
                                          </p:spTgt>
                                        </p:tgtEl>
                                        <p:attrNameLst>
                                          <p:attrName>style.visibility</p:attrName>
                                        </p:attrNameLst>
                                      </p:cBhvr>
                                      <p:to>
                                        <p:strVal val="visible"/>
                                      </p:to>
                                    </p:set>
                                    <p:animEffect transition="in" filter="box(in)">
                                      <p:cBhvr>
                                        <p:cTn id="28" dur="500"/>
                                        <p:tgtEl>
                                          <p:spTgt spid="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228600" y="533399"/>
            <a:ext cx="8610600" cy="1143002"/>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745997" lvl="0" indent="-745997" defTabSz="813816">
              <a:defRPr sz="1800">
                <a:solidFill>
                  <a:srgbClr val="000000"/>
                </a:solidFill>
              </a:defRPr>
            </a:pPr>
            <a:r>
              <a:rPr sz="2937">
                <a:solidFill>
                  <a:srgbClr val="336666"/>
                </a:solidFill>
              </a:rPr>
              <a:t>V.</a:t>
            </a:r>
            <a:r>
              <a:rPr sz="2937" u="sng">
                <a:solidFill>
                  <a:srgbClr val="336666"/>
                </a:solidFill>
              </a:rPr>
              <a:t> Frederick Jackson Turner’s “Frontier Thesis”</a:t>
            </a:r>
          </a:p>
        </p:txBody>
      </p:sp>
      <p:sp>
        <p:nvSpPr>
          <p:cNvPr id="65" name="Shape 65"/>
          <p:cNvSpPr>
            <a:spLocks noGrp="1"/>
          </p:cNvSpPr>
          <p:nvPr>
            <p:ph type="body" idx="1"/>
          </p:nvPr>
        </p:nvSpPr>
        <p:spPr>
          <a:xfrm>
            <a:off x="762000" y="1905000"/>
            <a:ext cx="7696200" cy="40386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514350" lvl="0" indent="-514350">
              <a:buFont typeface="+mj-lt"/>
              <a:buAutoNum type="arabicPeriod"/>
              <a:defRPr sz="1800"/>
            </a:pPr>
            <a:r>
              <a:rPr sz="3100" dirty="0"/>
              <a:t>The frontier had shaped American character</a:t>
            </a:r>
          </a:p>
          <a:p>
            <a:pPr marL="514350" lvl="0" indent="-514350">
              <a:buFont typeface="+mj-lt"/>
              <a:buAutoNum type="arabicPeriod"/>
              <a:defRPr sz="1800"/>
            </a:pPr>
            <a:r>
              <a:rPr sz="3100" dirty="0"/>
              <a:t>Frontier was a safety valve for the east and promoted equality, individualism, inventiveness, etc.</a:t>
            </a:r>
          </a:p>
          <a:p>
            <a:pPr marL="514350" lvl="0" indent="-514350">
              <a:buFont typeface="+mj-lt"/>
              <a:buAutoNum type="arabicPeriod"/>
              <a:defRPr sz="1800"/>
            </a:pPr>
            <a:r>
              <a:rPr sz="3100" dirty="0"/>
              <a:t>By 1890, he argued, frontier no longer existed (census)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C755-42F6-EB46-BE14-30E40E1EAE1E}"/>
              </a:ext>
            </a:extLst>
          </p:cNvPr>
          <p:cNvSpPr>
            <a:spLocks noGrp="1"/>
          </p:cNvSpPr>
          <p:nvPr>
            <p:ph type="title"/>
          </p:nvPr>
        </p:nvSpPr>
        <p:spPr>
          <a:xfrm>
            <a:off x="501869" y="228600"/>
            <a:ext cx="8610600" cy="1676400"/>
          </a:xfrm>
        </p:spPr>
        <p:txBody>
          <a:bodyPr/>
          <a:lstStyle/>
          <a:p>
            <a:pPr rtl="0"/>
            <a:r>
              <a:rPr lang="en-US" b="1" dirty="0"/>
              <a:t>VI. Impacts on American Indians in the West</a:t>
            </a:r>
            <a:br>
              <a:rPr lang="en-US" dirty="0"/>
            </a:br>
            <a:endParaRPr lang="en-US" dirty="0"/>
          </a:p>
        </p:txBody>
      </p:sp>
      <p:sp>
        <p:nvSpPr>
          <p:cNvPr id="3" name="Text Placeholder 2">
            <a:extLst>
              <a:ext uri="{FF2B5EF4-FFF2-40B4-BE49-F238E27FC236}">
                <a16:creationId xmlns:a16="http://schemas.microsoft.com/office/drawing/2014/main" id="{123B2214-3AA0-0D4A-B7C8-3CAA4617CBE1}"/>
              </a:ext>
            </a:extLst>
          </p:cNvPr>
          <p:cNvSpPr>
            <a:spLocks noGrp="1"/>
          </p:cNvSpPr>
          <p:nvPr>
            <p:ph type="body" idx="1"/>
          </p:nvPr>
        </p:nvSpPr>
        <p:spPr/>
        <p:txBody>
          <a:bodyPr/>
          <a:lstStyle/>
          <a:p>
            <a:pPr rtl="0"/>
            <a:r>
              <a:rPr lang="en-US" sz="1600" b="1" dirty="0"/>
              <a:t>Battle of Little Bighorn: </a:t>
            </a:r>
            <a:r>
              <a:rPr lang="en-US" sz="1600" dirty="0"/>
              <a:t>Sometimes called Custer’s Last Stand, it is the most famous victory of American Indian forces over the U.S. military (although not the largest in death toll). The Sioux killed over 260 troops and their leader, Lt. Colonel George Armstrong Custer. The Sioux were hunted down and killed by other U.S. forces. See: Northwest Indian War, Blue Turtle.</a:t>
            </a:r>
            <a:endParaRPr lang="en-US" sz="1600" b="1" dirty="0"/>
          </a:p>
          <a:p>
            <a:pPr rtl="0" fontAlgn="base"/>
            <a:r>
              <a:rPr lang="en-US" sz="1600" b="1" dirty="0"/>
              <a:t>George Custer: </a:t>
            </a:r>
            <a:r>
              <a:rPr lang="en-US" sz="1600" dirty="0"/>
              <a:t>A Lt. Colonel who marched his column of men deep into Sioux territory only to discover some 2,500 Sioux warriors waiting for them at the Little Big Horn River. He and his men were then destroyed at the Battle of Little Bighorn—also known as Custer’s Last Stand.</a:t>
            </a:r>
            <a:endParaRPr lang="en-US" sz="1600" b="1" dirty="0"/>
          </a:p>
          <a:p>
            <a:pPr rtl="0" fontAlgn="base"/>
            <a:r>
              <a:rPr lang="en-US" sz="1600" b="1" dirty="0"/>
              <a:t>Ghost Dance movement: </a:t>
            </a:r>
            <a:r>
              <a:rPr lang="en-US" sz="1600" dirty="0"/>
              <a:t>A Dakota Sioux movement that began in 1870. It intended to bring about a rebirth of native tradition and a repulsion of white incursion. As part of the U.S. government’s efforts to suppress it, the respected Sioux leader Sitting Bull, was killed.</a:t>
            </a:r>
            <a:endParaRPr lang="en-US" sz="1600" b="1" dirty="0"/>
          </a:p>
          <a:p>
            <a:pPr rtl="0" fontAlgn="base"/>
            <a:r>
              <a:rPr lang="en-US" sz="1600" b="1" dirty="0"/>
              <a:t>Battle of Wounded Knee: </a:t>
            </a:r>
            <a:r>
              <a:rPr lang="en-US" sz="1600" dirty="0"/>
              <a:t>A massacre of over 200 American Indian men, women, and children that took place in December 1890 in South Dakota. Over 20 soldiers involved were awarded the Medal of Honor.</a:t>
            </a:r>
            <a:endParaRPr lang="en-US" sz="1600" b="1" dirty="0"/>
          </a:p>
        </p:txBody>
      </p:sp>
    </p:spTree>
    <p:extLst>
      <p:ext uri="{BB962C8B-B14F-4D97-AF65-F5344CB8AC3E}">
        <p14:creationId xmlns:p14="http://schemas.microsoft.com/office/powerpoint/2010/main" val="256321025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VII. Native American Policy</a:t>
            </a:r>
          </a:p>
        </p:txBody>
      </p:sp>
      <p:sp>
        <p:nvSpPr>
          <p:cNvPr id="3" name="Text Placeholder 2"/>
          <p:cNvSpPr>
            <a:spLocks noGrp="1"/>
          </p:cNvSpPr>
          <p:nvPr>
            <p:ph type="body" idx="1"/>
          </p:nvPr>
        </p:nvSpPr>
        <p:spPr>
          <a:xfrm>
            <a:off x="381000" y="1828800"/>
            <a:ext cx="8763000" cy="4953000"/>
          </a:xfrm>
        </p:spPr>
        <p:txBody>
          <a:bodyPr/>
          <a:lstStyle/>
          <a:p>
            <a:pPr marL="748029" lvl="0" indent="-748029" defTabSz="868680">
              <a:lnSpc>
                <a:spcPct val="80000"/>
              </a:lnSpc>
              <a:spcBef>
                <a:spcPts val="300"/>
              </a:spcBef>
              <a:buSzTx/>
              <a:buNone/>
              <a:defRPr sz="1800"/>
            </a:pPr>
            <a:r>
              <a:rPr lang="en-US" sz="2400" b="1" u="sng" dirty="0"/>
              <a:t>Dawes Act (1887)</a:t>
            </a:r>
            <a:endParaRPr lang="en-US" sz="2400" dirty="0"/>
          </a:p>
          <a:p>
            <a:pPr marL="891540" lvl="1" indent="-457200" defTabSz="868680">
              <a:lnSpc>
                <a:spcPct val="80000"/>
              </a:lnSpc>
              <a:spcBef>
                <a:spcPts val="300"/>
              </a:spcBef>
              <a:buSzTx/>
              <a:buFont typeface="+mj-lt"/>
              <a:buAutoNum type="arabicPeriod"/>
              <a:defRPr sz="1800"/>
            </a:pPr>
            <a:r>
              <a:rPr lang="en-US" sz="2400" dirty="0"/>
              <a:t>Attempt to Americanize the Native Americans (forced assimilation)</a:t>
            </a:r>
          </a:p>
          <a:p>
            <a:pPr marL="891540" lvl="1" indent="-457200" defTabSz="868680">
              <a:lnSpc>
                <a:spcPct val="80000"/>
              </a:lnSpc>
              <a:spcBef>
                <a:spcPts val="300"/>
              </a:spcBef>
              <a:buSzTx/>
              <a:buFont typeface="+mj-lt"/>
              <a:buAutoNum type="arabicPeriod"/>
              <a:defRPr sz="1800"/>
            </a:pPr>
            <a:r>
              <a:rPr lang="en-US" sz="2400" dirty="0"/>
              <a:t>Broke up tribes and granted land directly to Indians as individuals or families</a:t>
            </a:r>
          </a:p>
          <a:p>
            <a:pPr marL="891540" lvl="1" indent="-457200" defTabSz="868680">
              <a:lnSpc>
                <a:spcPct val="80000"/>
              </a:lnSpc>
              <a:spcBef>
                <a:spcPts val="300"/>
              </a:spcBef>
              <a:buSzTx/>
              <a:buFont typeface="+mj-lt"/>
              <a:buAutoNum type="arabicPeriod"/>
              <a:defRPr sz="1800"/>
            </a:pPr>
            <a:r>
              <a:rPr lang="en-US" sz="2400" dirty="0"/>
              <a:t>Granted land deeds and citizenship to Native Americans who abandoned tribal ways</a:t>
            </a:r>
          </a:p>
          <a:p>
            <a:pPr marL="891540" lvl="1" indent="-457200" defTabSz="868680">
              <a:lnSpc>
                <a:spcPct val="80000"/>
              </a:lnSpc>
              <a:spcBef>
                <a:spcPts val="300"/>
              </a:spcBef>
              <a:buSzTx/>
              <a:buFont typeface="+mj-lt"/>
              <a:buAutoNum type="arabicPeriod"/>
              <a:defRPr sz="1800"/>
            </a:pPr>
            <a:r>
              <a:rPr lang="en-US" sz="2400" dirty="0"/>
              <a:t>Reduced size of Indian population and left them impoverished</a:t>
            </a:r>
            <a:endParaRPr lang="en-US" sz="2400" b="1" u="sng" dirty="0"/>
          </a:p>
          <a:p>
            <a:pPr marL="748029" lvl="0" indent="-748029" defTabSz="868680">
              <a:lnSpc>
                <a:spcPct val="80000"/>
              </a:lnSpc>
              <a:spcBef>
                <a:spcPts val="300"/>
              </a:spcBef>
              <a:buSzTx/>
              <a:buNone/>
              <a:defRPr sz="1800"/>
            </a:pPr>
            <a:r>
              <a:rPr lang="en-US" sz="2400" b="1" u="sng" dirty="0"/>
              <a:t>Boarding Schools</a:t>
            </a:r>
            <a:endParaRPr lang="en-US" sz="2400" dirty="0"/>
          </a:p>
          <a:p>
            <a:pPr marL="627379" lvl="1" indent="-193039" defTabSz="868680">
              <a:lnSpc>
                <a:spcPct val="80000"/>
              </a:lnSpc>
              <a:spcBef>
                <a:spcPts val="300"/>
              </a:spcBef>
              <a:buSzTx/>
              <a:buNone/>
              <a:defRPr sz="1800"/>
            </a:pPr>
            <a:r>
              <a:rPr lang="en-US" sz="2400" dirty="0"/>
              <a:t>Forced Native Americans to assimilate into American society</a:t>
            </a:r>
          </a:p>
          <a:p>
            <a:pPr marL="530859" lvl="2" indent="337820" defTabSz="868680">
              <a:lnSpc>
                <a:spcPct val="80000"/>
              </a:lnSpc>
              <a:spcBef>
                <a:spcPts val="300"/>
              </a:spcBef>
              <a:buSzTx/>
              <a:buNone/>
              <a:defRPr sz="1800"/>
            </a:pPr>
            <a:r>
              <a:rPr lang="en-US" sz="2400" dirty="0"/>
              <a:t>i.e., Carlisle</a:t>
            </a:r>
            <a:endParaRPr lang="en-US" sz="2400" b="1" i="1" u="sng" dirty="0"/>
          </a:p>
          <a:p>
            <a:pPr marL="748029" lvl="0" indent="-748029" defTabSz="868680">
              <a:lnSpc>
                <a:spcPct val="80000"/>
              </a:lnSpc>
              <a:spcBef>
                <a:spcPts val="300"/>
              </a:spcBef>
              <a:buSzTx/>
              <a:buNone/>
              <a:defRPr sz="1800"/>
            </a:pPr>
            <a:r>
              <a:rPr lang="en-US" sz="2400" b="1" i="1" u="sng" dirty="0"/>
              <a:t>Century of Dishonor</a:t>
            </a:r>
            <a:endParaRPr lang="en-US" sz="2400" dirty="0"/>
          </a:p>
          <a:p>
            <a:pPr marL="627379" lvl="1" indent="-193039" defTabSz="868680">
              <a:lnSpc>
                <a:spcPct val="80000"/>
              </a:lnSpc>
              <a:spcBef>
                <a:spcPts val="300"/>
              </a:spcBef>
              <a:buSzTx/>
              <a:buNone/>
              <a:defRPr sz="1800"/>
            </a:pPr>
            <a:r>
              <a:rPr lang="en-US" sz="2400" dirty="0"/>
              <a:t>Exposed to the public the American government’s mistreatment of Native Americans</a:t>
            </a:r>
          </a:p>
        </p:txBody>
      </p:sp>
    </p:spTree>
    <p:extLst>
      <p:ext uri="{BB962C8B-B14F-4D97-AF65-F5344CB8AC3E}">
        <p14:creationId xmlns:p14="http://schemas.microsoft.com/office/powerpoint/2010/main" val="28618246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762000" y="533399"/>
            <a:ext cx="7696200" cy="1143002"/>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r>
              <a:rPr sz="3300" dirty="0">
                <a:solidFill>
                  <a:srgbClr val="336666"/>
                </a:solidFill>
              </a:rPr>
              <a:t>VI</a:t>
            </a:r>
            <a:r>
              <a:rPr lang="en-US" sz="3300" dirty="0">
                <a:solidFill>
                  <a:srgbClr val="336666"/>
                </a:solidFill>
              </a:rPr>
              <a:t>I</a:t>
            </a:r>
            <a:r>
              <a:rPr sz="3300" dirty="0">
                <a:solidFill>
                  <a:srgbClr val="336666"/>
                </a:solidFill>
              </a:rPr>
              <a:t>. Native American Policy</a:t>
            </a:r>
          </a:p>
        </p:txBody>
      </p:sp>
      <p:sp>
        <p:nvSpPr>
          <p:cNvPr id="68" name="Shape 68"/>
          <p:cNvSpPr>
            <a:spLocks noGrp="1"/>
          </p:cNvSpPr>
          <p:nvPr>
            <p:ph type="body" idx="1"/>
          </p:nvPr>
        </p:nvSpPr>
        <p:spPr>
          <a:xfrm>
            <a:off x="381000" y="1905000"/>
            <a:ext cx="8610600" cy="44958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748029" lvl="0" indent="-748029" defTabSz="868680">
              <a:lnSpc>
                <a:spcPct val="80000"/>
              </a:lnSpc>
              <a:spcBef>
                <a:spcPts val="300"/>
              </a:spcBef>
              <a:buSzTx/>
              <a:buNone/>
              <a:defRPr sz="1800"/>
            </a:pPr>
            <a:r>
              <a:rPr sz="3600" b="1" u="sng" dirty="0"/>
              <a:t>Indian Wars</a:t>
            </a:r>
            <a:endParaRPr sz="3600" dirty="0"/>
          </a:p>
          <a:p>
            <a:pPr marL="627379" lvl="1" indent="-193039" defTabSz="868680">
              <a:lnSpc>
                <a:spcPct val="80000"/>
              </a:lnSpc>
              <a:spcBef>
                <a:spcPts val="300"/>
              </a:spcBef>
              <a:buSzTx/>
              <a:buNone/>
              <a:defRPr sz="1800"/>
            </a:pPr>
            <a:r>
              <a:rPr sz="3600" dirty="0"/>
              <a:t>Nearly 400 treaties with Indians had been broken by whites</a:t>
            </a:r>
          </a:p>
          <a:p>
            <a:pPr marL="1254759" lvl="2" indent="-386079" defTabSz="868680">
              <a:lnSpc>
                <a:spcPct val="80000"/>
              </a:lnSpc>
              <a:spcBef>
                <a:spcPts val="300"/>
              </a:spcBef>
              <a:buClr>
                <a:srgbClr val="000000"/>
              </a:buClr>
              <a:buFontTx/>
              <a:defRPr sz="1800"/>
            </a:pPr>
            <a:r>
              <a:rPr sz="3600" dirty="0"/>
              <a:t>1864 – Sand Creek Massacre</a:t>
            </a:r>
          </a:p>
          <a:p>
            <a:pPr marL="1254759" lvl="2" indent="-386079" defTabSz="868680">
              <a:lnSpc>
                <a:spcPct val="80000"/>
              </a:lnSpc>
              <a:spcBef>
                <a:spcPts val="300"/>
              </a:spcBef>
              <a:buClr>
                <a:srgbClr val="000000"/>
              </a:buClr>
              <a:buFontTx/>
              <a:defRPr sz="1800"/>
            </a:pPr>
            <a:r>
              <a:rPr sz="3600" dirty="0"/>
              <a:t>1866-Red Cloud War</a:t>
            </a:r>
          </a:p>
          <a:p>
            <a:pPr marL="1254759" lvl="2" indent="-386079" defTabSz="868680">
              <a:lnSpc>
                <a:spcPct val="80000"/>
              </a:lnSpc>
              <a:spcBef>
                <a:spcPts val="300"/>
              </a:spcBef>
              <a:buClr>
                <a:srgbClr val="000000"/>
              </a:buClr>
              <a:buFontTx/>
              <a:defRPr sz="1800"/>
            </a:pPr>
            <a:r>
              <a:rPr sz="3600" dirty="0"/>
              <a:t>1876-Battle of Little Big Horn</a:t>
            </a:r>
          </a:p>
          <a:p>
            <a:pPr marL="1254759" lvl="2" indent="-386079" defTabSz="868680">
              <a:lnSpc>
                <a:spcPct val="80000"/>
              </a:lnSpc>
              <a:spcBef>
                <a:spcPts val="300"/>
              </a:spcBef>
              <a:buClr>
                <a:srgbClr val="000000"/>
              </a:buClr>
              <a:buFontTx/>
              <a:defRPr sz="1800"/>
            </a:pPr>
            <a:r>
              <a:rPr sz="3600" dirty="0"/>
              <a:t>1890-Battle of Wounded Knee</a:t>
            </a:r>
            <a:endParaRPr sz="3600" b="1" u="sng"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153987" y="6330169"/>
            <a:ext cx="5865813" cy="226987"/>
          </a:xfrm>
          <a:prstGeom prst="rect">
            <a:avLst/>
          </a:prstGeom>
          <a:extLst>
            <a:ext uri="{C572A759-6A51-4108-AA02-DFA0A04FC94B}">
              <ma14:wrappingTextBoxFlag xmlns="" xmlns:ma14="http://schemas.microsoft.com/office/mac/drawingml/2011/main" val="1"/>
            </a:ext>
          </a:extLst>
        </p:spPr>
        <p:txBody>
          <a:bodyPr>
            <a:normAutofit/>
          </a:bodyPr>
          <a:lstStyle>
            <a:lvl1pPr>
              <a:tabLst>
                <a:tab pos="342900" algn="l"/>
              </a:tabLst>
              <a:defRPr sz="1000" b="1">
                <a:solidFill>
                  <a:srgbClr val="FFFFFF"/>
                </a:solidFill>
                <a:latin typeface="Arial"/>
                <a:ea typeface="Arial"/>
                <a:cs typeface="Arial"/>
                <a:sym typeface="Arial"/>
              </a:defRPr>
            </a:lvl1pPr>
          </a:lstStyle>
          <a:p>
            <a:pPr lvl="0">
              <a:defRPr sz="1800" b="0">
                <a:solidFill>
                  <a:srgbClr val="000000"/>
                </a:solidFill>
              </a:defRPr>
            </a:pPr>
            <a:fld id="{86CB4B4D-7CA3-9044-876B-883B54F8677D}" type="slidenum">
              <a:rPr sz="1000" b="1">
                <a:solidFill>
                  <a:srgbClr val="FFFFFF"/>
                </a:solidFill>
              </a:rPr>
              <a:t>16</a:t>
            </a:fld>
            <a:endParaRPr sz="1000" b="1">
              <a:solidFill>
                <a:srgbClr val="FFFFFF"/>
              </a:solidFill>
            </a:endParaRPr>
          </a:p>
        </p:txBody>
      </p:sp>
      <p:sp>
        <p:nvSpPr>
          <p:cNvPr id="71" name="Shape 71"/>
          <p:cNvSpPr>
            <a:spLocks noGrp="1"/>
          </p:cNvSpPr>
          <p:nvPr>
            <p:ph type="title" idx="4294967295"/>
          </p:nvPr>
        </p:nvSpPr>
        <p:spPr>
          <a:xfrm>
            <a:off x="457200" y="434975"/>
            <a:ext cx="8229600" cy="1047750"/>
          </a:xfrm>
          <a:prstGeom prst="rect">
            <a:avLst/>
          </a:prstGeom>
          <a:extLst>
            <a:ext uri="{C572A759-6A51-4108-AA02-DFA0A04FC94B}">
              <ma14:wrappingTextBoxFlag xmlns="" xmlns:ma14="http://schemas.microsoft.com/office/mac/drawingml/2011/main" val="1"/>
            </a:ext>
          </a:extLst>
        </p:spPr>
        <p:txBody>
          <a:bodyPr lIns="0" tIns="0" rIns="0" bIns="0" anchor="ctr">
            <a:normAutofit/>
          </a:bodyPr>
          <a:lstStyle>
            <a:lvl1pPr algn="ctr">
              <a:lnSpc>
                <a:spcPct val="80000"/>
              </a:lnSpc>
              <a:defRPr sz="4000">
                <a:solidFill>
                  <a:srgbClr val="CD0038"/>
                </a:solidFill>
                <a:latin typeface="Arial Narrow"/>
                <a:ea typeface="Arial Narrow"/>
                <a:cs typeface="Arial Narrow"/>
                <a:sym typeface="Arial Narrow"/>
              </a:defRPr>
            </a:lvl1pPr>
          </a:lstStyle>
          <a:p>
            <a:pPr lvl="0">
              <a:defRPr sz="1800">
                <a:solidFill>
                  <a:srgbClr val="000000"/>
                </a:solidFill>
              </a:defRPr>
            </a:pPr>
            <a:r>
              <a:rPr sz="4000">
                <a:solidFill>
                  <a:srgbClr val="CD0038"/>
                </a:solidFill>
              </a:rPr>
              <a:t>Competing Visions</a:t>
            </a:r>
          </a:p>
        </p:txBody>
      </p:sp>
      <p:sp>
        <p:nvSpPr>
          <p:cNvPr id="72" name="Shape 72"/>
          <p:cNvSpPr>
            <a:spLocks noGrp="1"/>
          </p:cNvSpPr>
          <p:nvPr>
            <p:ph type="body" idx="4294967295"/>
          </p:nvPr>
        </p:nvSpPr>
        <p:spPr>
          <a:xfrm>
            <a:off x="457200" y="5359400"/>
            <a:ext cx="8229600" cy="76676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marL="192881" indent="-192881">
              <a:spcBef>
                <a:spcPts val="400"/>
              </a:spcBef>
              <a:buClrTx/>
              <a:buSzPct val="100000"/>
              <a:buFont typeface="Arial"/>
              <a:defRPr sz="1800"/>
            </a:lvl1pPr>
          </a:lstStyle>
          <a:p>
            <a:pPr lvl="0"/>
            <a:r>
              <a:t>Was American settlement of the West inevitable progress or unjust invasion, or something in between?</a:t>
            </a:r>
          </a:p>
        </p:txBody>
      </p:sp>
      <p:sp>
        <p:nvSpPr>
          <p:cNvPr id="73" name="Shape 73"/>
          <p:cNvSpPr/>
          <p:nvPr/>
        </p:nvSpPr>
        <p:spPr>
          <a:xfrm>
            <a:off x="465137" y="1246187"/>
            <a:ext cx="8229601" cy="383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400"/>
              </a:spcBef>
              <a:defRPr sz="2000">
                <a:solidFill>
                  <a:srgbClr val="648CBC"/>
                </a:solidFill>
                <a:latin typeface="Arial Narrow"/>
                <a:ea typeface="Arial Narrow"/>
                <a:cs typeface="Arial Narrow"/>
                <a:sym typeface="Arial Narrow"/>
              </a:defRPr>
            </a:lvl1pPr>
          </a:lstStyle>
          <a:p>
            <a:pPr lvl="0">
              <a:defRPr sz="1800">
                <a:solidFill>
                  <a:srgbClr val="000000"/>
                </a:solidFill>
              </a:defRPr>
            </a:pPr>
            <a:r>
              <a:rPr sz="2000">
                <a:solidFill>
                  <a:srgbClr val="648CBC"/>
                </a:solidFill>
              </a:rPr>
              <a:t>INEVITABLE PROGRESS OR UNJUST INVASION?</a:t>
            </a:r>
          </a:p>
        </p:txBody>
      </p:sp>
      <p:grpSp>
        <p:nvGrpSpPr>
          <p:cNvPr id="76" name="Group 76"/>
          <p:cNvGrpSpPr/>
          <p:nvPr/>
        </p:nvGrpSpPr>
        <p:grpSpPr>
          <a:xfrm>
            <a:off x="225425" y="1766887"/>
            <a:ext cx="4314825" cy="3500438"/>
            <a:chOff x="0" y="0"/>
            <a:chExt cx="4314825" cy="3500437"/>
          </a:xfrm>
        </p:grpSpPr>
        <p:sp>
          <p:nvSpPr>
            <p:cNvPr id="74" name="Shape 74"/>
            <p:cNvSpPr/>
            <p:nvPr/>
          </p:nvSpPr>
          <p:spPr>
            <a:xfrm>
              <a:off x="0" y="0"/>
              <a:ext cx="4314825" cy="35004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856" y="21600"/>
                  </a:lnTo>
                  <a:lnTo>
                    <a:pt x="17856" y="12294"/>
                  </a:lnTo>
                  <a:lnTo>
                    <a:pt x="19198" y="12294"/>
                  </a:lnTo>
                  <a:lnTo>
                    <a:pt x="19198" y="13291"/>
                  </a:lnTo>
                  <a:lnTo>
                    <a:pt x="21600" y="10800"/>
                  </a:lnTo>
                  <a:lnTo>
                    <a:pt x="19198" y="8309"/>
                  </a:lnTo>
                  <a:lnTo>
                    <a:pt x="19198" y="9306"/>
                  </a:lnTo>
                  <a:lnTo>
                    <a:pt x="17856" y="9306"/>
                  </a:lnTo>
                  <a:lnTo>
                    <a:pt x="17856" y="0"/>
                  </a:lnTo>
                  <a:close/>
                </a:path>
              </a:pathLst>
            </a:custGeom>
            <a:noFill/>
            <a:ln w="9525" cap="flat">
              <a:solidFill>
                <a:srgbClr val="7FA0C7"/>
              </a:solidFill>
              <a:prstDash val="solid"/>
              <a:round/>
            </a:ln>
            <a:effectLst/>
          </p:spPr>
          <p:txBody>
            <a:bodyPr wrap="square" lIns="0" tIns="0" rIns="0" bIns="0" numCol="1" anchor="ctr">
              <a:noAutofit/>
            </a:bodyPr>
            <a:lstStyle/>
            <a:p>
              <a:pPr lvl="0" algn="r">
                <a:spcBef>
                  <a:spcPts val="700"/>
                </a:spcBef>
                <a:defRPr sz="2000"/>
              </a:pPr>
              <a:endParaRPr/>
            </a:p>
          </p:txBody>
        </p:sp>
        <p:sp>
          <p:nvSpPr>
            <p:cNvPr id="75" name="Shape 75"/>
            <p:cNvSpPr/>
            <p:nvPr/>
          </p:nvSpPr>
          <p:spPr>
            <a:xfrm>
              <a:off x="0" y="756153"/>
              <a:ext cx="3566922" cy="19881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ctr">
              <a:spAutoFit/>
            </a:bodyPr>
            <a:lstStyle/>
            <a:p>
              <a:pPr lvl="0">
                <a:spcBef>
                  <a:spcPts val="400"/>
                </a:spcBef>
              </a:pPr>
              <a:r>
                <a:rPr sz="2000"/>
                <a:t>The Indians will be eliminated by the progress of the more energetic and aggressive Anglo Saxon . . .  a higher and more civilized race. </a:t>
              </a:r>
            </a:p>
            <a:p>
              <a:pPr lvl="0" algn="r">
                <a:spcBef>
                  <a:spcPts val="400"/>
                </a:spcBef>
              </a:pPr>
              <a:r>
                <a:rPr sz="2000"/>
                <a:t>— William Blackmore, 1877</a:t>
              </a:r>
            </a:p>
          </p:txBody>
        </p:sp>
      </p:grpSp>
      <p:grpSp>
        <p:nvGrpSpPr>
          <p:cNvPr id="79" name="Group 79"/>
          <p:cNvGrpSpPr/>
          <p:nvPr/>
        </p:nvGrpSpPr>
        <p:grpSpPr>
          <a:xfrm>
            <a:off x="4649787" y="1776412"/>
            <a:ext cx="4198939" cy="3481388"/>
            <a:chOff x="0" y="0"/>
            <a:chExt cx="4198937" cy="3481387"/>
          </a:xfrm>
        </p:grpSpPr>
        <p:sp>
          <p:nvSpPr>
            <p:cNvPr id="77" name="Shape 77"/>
            <p:cNvSpPr/>
            <p:nvPr/>
          </p:nvSpPr>
          <p:spPr>
            <a:xfrm flipH="1">
              <a:off x="0" y="0"/>
              <a:ext cx="4198938" cy="34813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856" y="21600"/>
                  </a:lnTo>
                  <a:lnTo>
                    <a:pt x="17856" y="12294"/>
                  </a:lnTo>
                  <a:lnTo>
                    <a:pt x="19143" y="12294"/>
                  </a:lnTo>
                  <a:lnTo>
                    <a:pt x="19143" y="13291"/>
                  </a:lnTo>
                  <a:lnTo>
                    <a:pt x="21600" y="10800"/>
                  </a:lnTo>
                  <a:lnTo>
                    <a:pt x="19143" y="8309"/>
                  </a:lnTo>
                  <a:lnTo>
                    <a:pt x="19143" y="9306"/>
                  </a:lnTo>
                  <a:lnTo>
                    <a:pt x="17856" y="9306"/>
                  </a:lnTo>
                  <a:lnTo>
                    <a:pt x="17856" y="0"/>
                  </a:lnTo>
                  <a:close/>
                </a:path>
              </a:pathLst>
            </a:custGeom>
            <a:noFill/>
            <a:ln w="9525" cap="flat">
              <a:solidFill>
                <a:srgbClr val="7FA0C7"/>
              </a:solidFill>
              <a:prstDash val="solid"/>
              <a:round/>
            </a:ln>
            <a:effectLst/>
          </p:spPr>
          <p:txBody>
            <a:bodyPr wrap="square" lIns="0" tIns="0" rIns="0" bIns="0" numCol="1" anchor="ctr">
              <a:noAutofit/>
            </a:bodyPr>
            <a:lstStyle/>
            <a:p>
              <a:pPr lvl="0" algn="r">
                <a:spcBef>
                  <a:spcPts val="700"/>
                </a:spcBef>
                <a:defRPr sz="2000"/>
              </a:pPr>
              <a:endParaRPr/>
            </a:p>
          </p:txBody>
        </p:sp>
        <p:sp>
          <p:nvSpPr>
            <p:cNvPr id="78" name="Shape 78"/>
            <p:cNvSpPr/>
            <p:nvPr/>
          </p:nvSpPr>
          <p:spPr>
            <a:xfrm>
              <a:off x="727815" y="308478"/>
              <a:ext cx="3471123" cy="28644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39" tIns="91439" rIns="91439" bIns="91439" numCol="1" anchor="ctr">
              <a:spAutoFit/>
            </a:bodyPr>
            <a:lstStyle/>
            <a:p>
              <a:pPr lvl="0">
                <a:spcBef>
                  <a:spcPts val="400"/>
                </a:spcBef>
              </a:pPr>
              <a:r>
                <a:rPr sz="2000"/>
                <a:t>The white men claim this mother of ours, the Earth, for their own use, and fence their neighbors away from her, and deface her with their buildings and their refuse. They destroy all who are in their path.</a:t>
              </a:r>
            </a:p>
            <a:p>
              <a:pPr lvl="0" algn="r">
                <a:spcBef>
                  <a:spcPts val="400"/>
                </a:spcBef>
              </a:pPr>
              <a:r>
                <a:rPr sz="2000"/>
                <a:t>— Sitting Bull, 1877</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685800" y="304800"/>
            <a:ext cx="7696200" cy="5334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758951">
              <a:defRPr sz="2407"/>
            </a:lvl1pPr>
          </a:lstStyle>
          <a:p>
            <a:pPr lvl="0">
              <a:defRPr sz="1800">
                <a:solidFill>
                  <a:srgbClr val="000000"/>
                </a:solidFill>
              </a:defRPr>
            </a:pPr>
            <a:r>
              <a:rPr sz="2407">
                <a:solidFill>
                  <a:srgbClr val="336666"/>
                </a:solidFill>
              </a:rPr>
              <a:t>Imagining the West</a:t>
            </a:r>
          </a:p>
        </p:txBody>
      </p:sp>
      <p:pic>
        <p:nvPicPr>
          <p:cNvPr id="40" name="88678758.jpg" descr="88678758, Getty Images /Archive Photos"/>
          <p:cNvPicPr/>
          <p:nvPr/>
        </p:nvPicPr>
        <p:blipFill>
          <a:blip r:embed="rId2"/>
          <a:stretch>
            <a:fillRect/>
          </a:stretch>
        </p:blipFill>
        <p:spPr>
          <a:xfrm>
            <a:off x="533400" y="1066800"/>
            <a:ext cx="7924800" cy="538956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762000" y="533400"/>
            <a:ext cx="8001000" cy="6096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786384">
              <a:defRPr sz="2838"/>
            </a:lvl1pPr>
          </a:lstStyle>
          <a:p>
            <a:pPr lvl="0">
              <a:defRPr sz="1800">
                <a:solidFill>
                  <a:srgbClr val="000000"/>
                </a:solidFill>
              </a:defRPr>
            </a:pPr>
            <a:r>
              <a:rPr sz="2838">
                <a:solidFill>
                  <a:srgbClr val="336666"/>
                </a:solidFill>
              </a:rPr>
              <a:t>Realities of Westward Settlement</a:t>
            </a:r>
          </a:p>
        </p:txBody>
      </p:sp>
      <p:pic>
        <p:nvPicPr>
          <p:cNvPr id="43" name="sod-house.jpg"/>
          <p:cNvPicPr/>
          <p:nvPr/>
        </p:nvPicPr>
        <p:blipFill>
          <a:blip r:embed="rId2"/>
          <a:stretch>
            <a:fillRect/>
          </a:stretch>
        </p:blipFill>
        <p:spPr>
          <a:xfrm>
            <a:off x="0" y="1143000"/>
            <a:ext cx="9144000" cy="565467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hult_sod_02.jpg"/>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nebraska-homesteaders-the-chrisman-sisters-1887-u-of-colorado.jpg"/>
          <p:cNvPicPr/>
          <p:nvPr/>
        </p:nvPicPr>
        <p:blipFill>
          <a:blip r:embed="rId2"/>
          <a:stretch>
            <a:fillRect/>
          </a:stretch>
        </p:blipFill>
        <p:spPr>
          <a:xfrm>
            <a:off x="0" y="0"/>
            <a:ext cx="9144000" cy="682942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228600" y="533400"/>
            <a:ext cx="8686800" cy="9144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r>
              <a:rPr sz="3300">
                <a:solidFill>
                  <a:srgbClr val="336666"/>
                </a:solidFill>
              </a:rPr>
              <a:t>I. Land Fever</a:t>
            </a:r>
          </a:p>
        </p:txBody>
      </p:sp>
      <p:sp>
        <p:nvSpPr>
          <p:cNvPr id="50" name="Shape 50"/>
          <p:cNvSpPr>
            <a:spLocks noGrp="1"/>
          </p:cNvSpPr>
          <p:nvPr>
            <p:ph type="body" idx="1"/>
          </p:nvPr>
        </p:nvSpPr>
        <p:spPr>
          <a:xfrm>
            <a:off x="228600" y="1752600"/>
            <a:ext cx="8686800" cy="472440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marL="536575" lvl="0" indent="-536575">
              <a:lnSpc>
                <a:spcPct val="80000"/>
              </a:lnSpc>
              <a:spcBef>
                <a:spcPts val="600"/>
              </a:spcBef>
              <a:buSzPct val="100000"/>
              <a:buFontTx/>
              <a:buAutoNum type="alphaUcPeriod"/>
              <a:defRPr sz="1800"/>
            </a:pPr>
            <a:r>
              <a:rPr sz="2600" dirty="0"/>
              <a:t>Gov’t gave land grants to RRs</a:t>
            </a:r>
          </a:p>
          <a:p>
            <a:pPr marL="536575" lvl="0" indent="-536575">
              <a:lnSpc>
                <a:spcPct val="80000"/>
              </a:lnSpc>
              <a:spcBef>
                <a:spcPts val="600"/>
              </a:spcBef>
              <a:buSzPct val="100000"/>
              <a:buFontTx/>
              <a:buAutoNum type="alphaUcPeriod"/>
              <a:defRPr sz="1800"/>
            </a:pPr>
            <a:r>
              <a:rPr sz="2600" b="1" dirty="0"/>
              <a:t>Morrill Land-Grant College Act </a:t>
            </a:r>
            <a:r>
              <a:rPr sz="2600" dirty="0"/>
              <a:t>– set aside public land for universities</a:t>
            </a:r>
          </a:p>
          <a:p>
            <a:pPr marL="536575" lvl="0" indent="-536575">
              <a:lnSpc>
                <a:spcPct val="80000"/>
              </a:lnSpc>
              <a:spcBef>
                <a:spcPts val="600"/>
              </a:spcBef>
              <a:buSzPct val="100000"/>
              <a:buFontTx/>
              <a:buAutoNum type="alphaUcPeriod"/>
              <a:defRPr sz="1800"/>
            </a:pPr>
            <a:r>
              <a:rPr sz="2600" b="1" dirty="0"/>
              <a:t>Homestead Act (1862)</a:t>
            </a:r>
          </a:p>
          <a:p>
            <a:pPr marL="952500" lvl="1" indent="-495300">
              <a:lnSpc>
                <a:spcPct val="80000"/>
              </a:lnSpc>
              <a:spcBef>
                <a:spcPts val="500"/>
              </a:spcBef>
              <a:buClr>
                <a:srgbClr val="97CDCC"/>
              </a:buClr>
              <a:buSzPct val="100000"/>
              <a:buFontTx/>
              <a:buAutoNum type="arabicPeriod"/>
              <a:defRPr sz="1800"/>
            </a:pPr>
            <a:r>
              <a:rPr sz="2400" dirty="0"/>
              <a:t>160 acres free to any citizen or prospective citizen who agreed to settle and farm the land for 5 years</a:t>
            </a:r>
          </a:p>
          <a:p>
            <a:pPr marL="536575" lvl="0" indent="-536575">
              <a:lnSpc>
                <a:spcPct val="80000"/>
              </a:lnSpc>
              <a:spcBef>
                <a:spcPts val="600"/>
              </a:spcBef>
              <a:buSzPct val="100000"/>
              <a:buFontTx/>
              <a:buAutoNum type="alphaUcPeriod" startAt="4"/>
              <a:defRPr sz="1800"/>
            </a:pPr>
            <a:r>
              <a:rPr lang="en-US" sz="2600" b="1" dirty="0"/>
              <a:t>Pacific Railway Act </a:t>
            </a:r>
            <a:r>
              <a:rPr lang="en-US" sz="2600" dirty="0"/>
              <a:t>- </a:t>
            </a:r>
            <a:r>
              <a:rPr sz="2600" dirty="0"/>
              <a:t>Transcontinental RRs opened up new areas for settlement</a:t>
            </a:r>
          </a:p>
          <a:p>
            <a:pPr marL="536575" lvl="0" indent="-536575">
              <a:lnSpc>
                <a:spcPct val="80000"/>
              </a:lnSpc>
              <a:spcBef>
                <a:spcPts val="600"/>
              </a:spcBef>
              <a:buSzPct val="100000"/>
              <a:buFontTx/>
              <a:buAutoNum type="alphaUcPeriod" startAt="4"/>
              <a:defRPr sz="1800"/>
            </a:pPr>
            <a:r>
              <a:rPr sz="2600" dirty="0"/>
              <a:t>Homesteaders faced many hardships</a:t>
            </a:r>
          </a:p>
          <a:p>
            <a:pPr marL="536575" lvl="0" indent="-536575">
              <a:lnSpc>
                <a:spcPct val="80000"/>
              </a:lnSpc>
              <a:spcBef>
                <a:spcPts val="600"/>
              </a:spcBef>
              <a:buSzPct val="100000"/>
              <a:buFontTx/>
              <a:buAutoNum type="alphaUcPeriod" startAt="4"/>
              <a:defRPr sz="1800"/>
            </a:pPr>
            <a:r>
              <a:rPr sz="2600" dirty="0"/>
              <a:t>Poor farmers, called “Sodbusters,” lived in sod dugouts</a:t>
            </a:r>
          </a:p>
          <a:p>
            <a:pPr marL="952500" lvl="1" indent="-495300">
              <a:lnSpc>
                <a:spcPct val="80000"/>
              </a:lnSpc>
              <a:spcBef>
                <a:spcPts val="500"/>
              </a:spcBef>
              <a:buClr>
                <a:srgbClr val="97CDCC"/>
              </a:buClr>
              <a:buSzPct val="100000"/>
              <a:buFontTx/>
              <a:buAutoNum type="arabicPeriod"/>
              <a:defRPr sz="1800"/>
            </a:pPr>
            <a:r>
              <a:rPr sz="2400" dirty="0"/>
              <a:t>Women and men completed hard manual labor to survive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50">
                                            <p:bg/>
                                          </p:spTgt>
                                        </p:tgtEl>
                                        <p:attrNameLst>
                                          <p:attrName>style.visibility</p:attrName>
                                        </p:attrNameLst>
                                      </p:cBhvr>
                                      <p:to>
                                        <p:strVal val="visible"/>
                                      </p:to>
                                    </p:set>
                                    <p:anim calcmode="lin" valueType="num">
                                      <p:cBhvr>
                                        <p:cTn id="7" dur="500" fill="hold"/>
                                        <p:tgtEl>
                                          <p:spTgt spid="50">
                                            <p:bg/>
                                          </p:spTgt>
                                        </p:tgtEl>
                                        <p:attrNameLst>
                                          <p:attrName>ppt_x</p:attrName>
                                        </p:attrNameLst>
                                      </p:cBhvr>
                                      <p:tavLst>
                                        <p:tav tm="0">
                                          <p:val>
                                            <p:strVal val="#ppt_x"/>
                                          </p:val>
                                        </p:tav>
                                        <p:tav tm="100000">
                                          <p:val>
                                            <p:strVal val="#ppt_x"/>
                                          </p:val>
                                        </p:tav>
                                      </p:tavLst>
                                    </p:anim>
                                    <p:anim calcmode="lin" valueType="num">
                                      <p:cBhvr>
                                        <p:cTn id="8" dur="500" fill="hold"/>
                                        <p:tgtEl>
                                          <p:spTgt spid="50">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fill="hold"/>
                                        <p:tgtEl>
                                          <p:spTgt spid="50">
                                            <p:txEl>
                                              <p:pRg st="0" end="0"/>
                                            </p:txEl>
                                          </p:spTgt>
                                        </p:tgtEl>
                                        <p:attrNameLst>
                                          <p:attrName>style.visibility</p:attrName>
                                        </p:attrNameLst>
                                      </p:cBhvr>
                                      <p:to>
                                        <p:strVal val="visible"/>
                                      </p:to>
                                    </p:set>
                                    <p:anim calcmode="lin" valueType="num">
                                      <p:cBhvr>
                                        <p:cTn id="11"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50">
                                            <p:txEl>
                                              <p:pRg st="1" end="1"/>
                                            </p:txEl>
                                          </p:spTgt>
                                        </p:tgtEl>
                                        <p:attrNameLst>
                                          <p:attrName>style.visibility</p:attrName>
                                        </p:attrNameLst>
                                      </p:cBhvr>
                                      <p:to>
                                        <p:strVal val="visible"/>
                                      </p:to>
                                    </p:set>
                                    <p:anim calcmode="lin" valueType="num">
                                      <p:cBhvr>
                                        <p:cTn id="17"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50">
                                            <p:txEl>
                                              <p:pRg st="2" end="2"/>
                                            </p:txEl>
                                          </p:spTgt>
                                        </p:tgtEl>
                                        <p:attrNameLst>
                                          <p:attrName>style.visibility</p:attrName>
                                        </p:attrNameLst>
                                      </p:cBhvr>
                                      <p:to>
                                        <p:strVal val="visible"/>
                                      </p:to>
                                    </p:set>
                                    <p:anim calcmode="lin" valueType="num">
                                      <p:cBhvr>
                                        <p:cTn id="23"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50">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1">
                                  <p:stCondLst>
                                    <p:cond delay="0"/>
                                  </p:stCondLst>
                                  <p:iterate>
                                    <p:tmAbs val="0"/>
                                  </p:iterate>
                                  <p:childTnLst>
                                    <p:set>
                                      <p:cBhvr>
                                        <p:cTn id="26" fill="hold"/>
                                        <p:tgtEl>
                                          <p:spTgt spid="50">
                                            <p:txEl>
                                              <p:pRg st="3" end="3"/>
                                            </p:txEl>
                                          </p:spTgt>
                                        </p:tgtEl>
                                        <p:attrNameLst>
                                          <p:attrName>style.visibility</p:attrName>
                                        </p:attrNameLst>
                                      </p:cBhvr>
                                      <p:to>
                                        <p:strVal val="visible"/>
                                      </p:to>
                                    </p:set>
                                    <p:anim calcmode="lin" valueType="num">
                                      <p:cBhvr>
                                        <p:cTn id="27"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iterate>
                                    <p:tmAbs val="0"/>
                                  </p:iterate>
                                  <p:childTnLst>
                                    <p:set>
                                      <p:cBhvr>
                                        <p:cTn id="32" fill="hold"/>
                                        <p:tgtEl>
                                          <p:spTgt spid="50">
                                            <p:txEl>
                                              <p:pRg st="4" end="4"/>
                                            </p:txEl>
                                          </p:spTgt>
                                        </p:tgtEl>
                                        <p:attrNameLst>
                                          <p:attrName>style.visibility</p:attrName>
                                        </p:attrNameLst>
                                      </p:cBhvr>
                                      <p:to>
                                        <p:strVal val="visible"/>
                                      </p:to>
                                    </p:set>
                                    <p:anim calcmode="lin" valueType="num">
                                      <p:cBhvr>
                                        <p:cTn id="33"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iterate>
                                    <p:tmAbs val="0"/>
                                  </p:iterate>
                                  <p:childTnLst>
                                    <p:set>
                                      <p:cBhvr>
                                        <p:cTn id="38" fill="hold"/>
                                        <p:tgtEl>
                                          <p:spTgt spid="50">
                                            <p:txEl>
                                              <p:pRg st="5" end="5"/>
                                            </p:txEl>
                                          </p:spTgt>
                                        </p:tgtEl>
                                        <p:attrNameLst>
                                          <p:attrName>style.visibility</p:attrName>
                                        </p:attrNameLst>
                                      </p:cBhvr>
                                      <p:to>
                                        <p:strVal val="visible"/>
                                      </p:to>
                                    </p:set>
                                    <p:anim calcmode="lin" valueType="num">
                                      <p:cBhvr>
                                        <p:cTn id="39"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1" nodeType="clickEffect">
                                  <p:stCondLst>
                                    <p:cond delay="0"/>
                                  </p:stCondLst>
                                  <p:iterate>
                                    <p:tmAbs val="0"/>
                                  </p:iterate>
                                  <p:childTnLst>
                                    <p:set>
                                      <p:cBhvr>
                                        <p:cTn id="44" fill="hold"/>
                                        <p:tgtEl>
                                          <p:spTgt spid="50">
                                            <p:txEl>
                                              <p:pRg st="6" end="6"/>
                                            </p:txEl>
                                          </p:spTgt>
                                        </p:tgtEl>
                                        <p:attrNameLst>
                                          <p:attrName>style.visibility</p:attrName>
                                        </p:attrNameLst>
                                      </p:cBhvr>
                                      <p:to>
                                        <p:strVal val="visible"/>
                                      </p:to>
                                    </p:set>
                                    <p:anim calcmode="lin" valueType="num">
                                      <p:cBhvr>
                                        <p:cTn id="45"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1">
                                  <p:stCondLst>
                                    <p:cond delay="0"/>
                                  </p:stCondLst>
                                  <p:iterate>
                                    <p:tmAbs val="0"/>
                                  </p:iterate>
                                  <p:childTnLst>
                                    <p:set>
                                      <p:cBhvr>
                                        <p:cTn id="48" fill="hold"/>
                                        <p:tgtEl>
                                          <p:spTgt spid="50">
                                            <p:txEl>
                                              <p:pRg st="7" end="7"/>
                                            </p:txEl>
                                          </p:spTgt>
                                        </p:tgtEl>
                                        <p:attrNameLst>
                                          <p:attrName>style.visibility</p:attrName>
                                        </p:attrNameLst>
                                      </p:cBhvr>
                                      <p:to>
                                        <p:strVal val="visible"/>
                                      </p:to>
                                    </p:set>
                                    <p:anim calcmode="lin" valueType="num">
                                      <p:cBhvr>
                                        <p:cTn id="49" dur="500" fill="hold"/>
                                        <p:tgtEl>
                                          <p:spTgt spid="50">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5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https://upload.wikimedia.org/wikipedia/commons/f/f8/Land_Grant_Colleges_Ma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5" y="0"/>
            <a:ext cx="9335485"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8322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WestHomesteadAct.jpg"/>
          <p:cNvPicPr/>
          <p:nvPr/>
        </p:nvPicPr>
        <p:blipFill>
          <a:blip r:embed="rId2"/>
          <a:stretch>
            <a:fillRect/>
          </a:stretch>
        </p:blipFill>
        <p:spPr>
          <a:xfrm>
            <a:off x="0" y="0"/>
            <a:ext cx="9144000" cy="68580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xfrm>
            <a:off x="762000" y="533399"/>
            <a:ext cx="7696200" cy="1143002"/>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r>
              <a:rPr sz="3300">
                <a:solidFill>
                  <a:srgbClr val="336666"/>
                </a:solidFill>
              </a:rPr>
              <a:t>II. Exodusters</a:t>
            </a:r>
          </a:p>
        </p:txBody>
      </p:sp>
      <p:sp>
        <p:nvSpPr>
          <p:cNvPr id="55" name="Shape 55"/>
          <p:cNvSpPr>
            <a:spLocks noGrp="1"/>
          </p:cNvSpPr>
          <p:nvPr>
            <p:ph type="body" idx="1"/>
          </p:nvPr>
        </p:nvSpPr>
        <p:spPr>
          <a:xfrm>
            <a:off x="4686300" y="1905000"/>
            <a:ext cx="3771900" cy="4038600"/>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spcBef>
                <a:spcPts val="600"/>
              </a:spcBef>
              <a:buChar char="●"/>
              <a:defRPr sz="2700"/>
            </a:lvl1pPr>
          </a:lstStyle>
          <a:p>
            <a:pPr marL="514350" lvl="0" indent="-514350">
              <a:buFont typeface="+mj-lt"/>
              <a:buAutoNum type="arabicPeriod"/>
              <a:defRPr sz="1800"/>
            </a:pPr>
            <a:r>
              <a:rPr sz="2700" dirty="0"/>
              <a:t>To escape the slave-like conditions in the South, 50,000 blacks organized a mass migration, or exodus, to Kansas</a:t>
            </a:r>
          </a:p>
        </p:txBody>
      </p:sp>
      <p:pic>
        <p:nvPicPr>
          <p:cNvPr id="56" name="exoduster1.png"/>
          <p:cNvPicPr/>
          <p:nvPr/>
        </p:nvPicPr>
        <p:blipFill>
          <a:blip r:embed="rId2"/>
          <a:stretch>
            <a:fillRect/>
          </a:stretch>
        </p:blipFill>
        <p:spPr>
          <a:xfrm>
            <a:off x="0" y="1762125"/>
            <a:ext cx="4048125" cy="5095875"/>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97CDCC"/>
      </a:accent1>
      <a:accent2>
        <a:srgbClr val="D6E0E0"/>
      </a:accent2>
      <a:accent3>
        <a:srgbClr val="8F8F8F"/>
      </a:accent3>
      <a:accent4>
        <a:srgbClr val="707070"/>
      </a:accent4>
      <a:accent5>
        <a:srgbClr val="C8E1E0"/>
      </a:accent5>
      <a:accent6>
        <a:srgbClr val="C2CBC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7CDCC"/>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7CDC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7CDCC"/>
      </a:accent1>
      <a:accent2>
        <a:srgbClr val="D6E0E0"/>
      </a:accent2>
      <a:accent3>
        <a:srgbClr val="8F8F8F"/>
      </a:accent3>
      <a:accent4>
        <a:srgbClr val="707070"/>
      </a:accent4>
      <a:accent5>
        <a:srgbClr val="C8E1E0"/>
      </a:accent5>
      <a:accent6>
        <a:srgbClr val="C2CBC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7CDCC"/>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7CDCC"/>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TotalTime>
  <Words>727</Words>
  <Application>Microsoft Macintosh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Arial Narrow</vt:lpstr>
      <vt:lpstr>Calibri</vt:lpstr>
      <vt:lpstr>Helvetica</vt:lpstr>
      <vt:lpstr>Helvetica Neue</vt:lpstr>
      <vt:lpstr>Times New Roman</vt:lpstr>
      <vt:lpstr>Wingdings</vt:lpstr>
      <vt:lpstr>Default</vt:lpstr>
      <vt:lpstr>The West</vt:lpstr>
      <vt:lpstr>Imagining the West</vt:lpstr>
      <vt:lpstr>Realities of Westward Settlement</vt:lpstr>
      <vt:lpstr>PowerPoint Presentation</vt:lpstr>
      <vt:lpstr>PowerPoint Presentation</vt:lpstr>
      <vt:lpstr>I. Land Fever</vt:lpstr>
      <vt:lpstr>PowerPoint Presentation</vt:lpstr>
      <vt:lpstr>PowerPoint Presentation</vt:lpstr>
      <vt:lpstr>II. Exodusters</vt:lpstr>
      <vt:lpstr>III. Gold Fever and the Mining West</vt:lpstr>
      <vt:lpstr>IV. Ranchers, Cowboys, and Commercial Farming</vt:lpstr>
      <vt:lpstr>V. Frederick Jackson Turner’s “Frontier Thesis”</vt:lpstr>
      <vt:lpstr>VI. Impacts on American Indians in the West </vt:lpstr>
      <vt:lpstr>VII. Native American Policy</vt:lpstr>
      <vt:lpstr>VII. Native American Policy</vt:lpstr>
      <vt:lpstr>Competing Visions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West</dc:title>
  <cp:lastModifiedBy>Dennis Urban</cp:lastModifiedBy>
  <cp:revision>7</cp:revision>
  <dcterms:modified xsi:type="dcterms:W3CDTF">2020-01-09T10:46:12Z</dcterms:modified>
</cp:coreProperties>
</file>