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1" r:id="rId34"/>
    <p:sldId id="292" r:id="rId35"/>
    <p:sldId id="293" r:id="rId36"/>
    <p:sldId id="294" r:id="rId37"/>
    <p:sldId id="295" r:id="rId38"/>
    <p:sldId id="297"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FCE2E-FDFC-4B39-83AA-24BFA65F705E}"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07ED3-A940-412C-8D64-3850E62D4F2B}" type="slidenum">
              <a:rPr lang="en-US" smtClean="0"/>
              <a:t>‹#›</a:t>
            </a:fld>
            <a:endParaRPr lang="en-US"/>
          </a:p>
        </p:txBody>
      </p:sp>
    </p:spTree>
    <p:extLst>
      <p:ext uri="{BB962C8B-B14F-4D97-AF65-F5344CB8AC3E}">
        <p14:creationId xmlns:p14="http://schemas.microsoft.com/office/powerpoint/2010/main" val="32082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CC443D-386F-4FBA-9944-EEBD94392E8D}" type="slidenum">
              <a:rPr lang="en-US" altLang="en-US">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ea typeface="ＭＳ Ｐゴシック" pitchFamily="34" charset="-128"/>
              </a:rPr>
              <a:t>MAP 21.2 The Election of 1912 </a:t>
            </a:r>
          </a:p>
          <a:p>
            <a:r>
              <a:rPr lang="en-US" altLang="en-US" smtClean="0">
                <a:ea typeface="ＭＳ Ｐゴシック" pitchFamily="34" charset="-128"/>
              </a:rPr>
              <a:t>The split within the Republican Party allowed Woodrow Wilson to become only the second Democrat since the Civil War to be elected president. Eugene Debs’s votes were the highest ever polled by a socialist candidate.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F651B2-3F4F-47A6-ABAF-A2B9E239D7BC}" type="slidenum">
              <a:rPr lang="en-US" altLang="en-US">
                <a:latin typeface="Arial" charset="0"/>
                <a:ea typeface="ＭＳ Ｐゴシック" pitchFamily="34" charset="-128"/>
              </a:rPr>
              <a:pPr eaLnBrk="1" hangingPunct="1">
                <a:spcBef>
                  <a:spcPct val="0"/>
                </a:spcBef>
              </a:pPr>
              <a:t>35</a:t>
            </a:fld>
            <a:endParaRPr lang="en-US" altLang="en-US">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b="1" smtClean="0">
                <a:ea typeface="ＭＳ Ｐゴシック" pitchFamily="34" charset="-128"/>
              </a:rPr>
              <a:t>Chapter Opener: Victor Gatto, </a:t>
            </a:r>
            <a:r>
              <a:rPr lang="en-US" altLang="en-US" sz="800" b="1" i="1" smtClean="0">
                <a:ea typeface="ＭＳ Ｐゴシック" pitchFamily="34" charset="-128"/>
              </a:rPr>
              <a:t>Triangle Fire, March 25, 1911 </a:t>
            </a:r>
            <a:r>
              <a:rPr lang="en-US" altLang="en-US" sz="800" b="1" smtClean="0">
                <a:ea typeface="ＭＳ Ｐゴシック" pitchFamily="34" charset="-128"/>
              </a:rPr>
              <a:t>(1944) (page 531)</a:t>
            </a:r>
            <a:endParaRPr lang="en-US" altLang="en-US" sz="800" smtClean="0">
              <a:ea typeface="ＭＳ Ｐゴシック" pitchFamily="34" charset="-128"/>
            </a:endParaRPr>
          </a:p>
          <a:p>
            <a:r>
              <a:rPr lang="en-US" altLang="en-US" sz="800" u="sng" smtClean="0">
                <a:ea typeface="ＭＳ Ｐゴシック" pitchFamily="34" charset="-128"/>
              </a:rPr>
              <a:t>Text Excerpt:</a:t>
            </a:r>
            <a:r>
              <a:rPr lang="en-US" altLang="en-US" sz="800" smtClean="0">
                <a:ea typeface="ＭＳ Ｐゴシック" pitchFamily="34" charset="-128"/>
              </a:rPr>
              <a:t> The memories of this horrific scene never left 18-year-old Victor Gatto, who stood on the corner and watched as women plunged directly onto the pavement. In 1944 Gatto, a self-taught artist, painted </a:t>
            </a:r>
            <a:r>
              <a:rPr lang="en-US" altLang="en-US" sz="800" i="1" smtClean="0">
                <a:ea typeface="ＭＳ Ｐゴシック" pitchFamily="34" charset="-128"/>
              </a:rPr>
              <a:t>Triangle Fire: March 25, 1911</a:t>
            </a:r>
            <a:r>
              <a:rPr lang="en-US" altLang="en-US" sz="800" smtClean="0">
                <a:ea typeface="ＭＳ Ｐゴシック" pitchFamily="34" charset="-128"/>
              </a:rPr>
              <a:t>. His painting depicted a woman plunging to her death past unprepared firefighters atop ladders too short to reach the victims above. On the ground indifferent police officers stand near the neat row of shroud-covered corpses that lined the sidewalk.</a:t>
            </a:r>
          </a:p>
          <a:p>
            <a:r>
              <a:rPr lang="en-US" altLang="en-US" sz="800" u="sng" smtClean="0">
                <a:ea typeface="ＭＳ Ｐゴシック" pitchFamily="34" charset="-128"/>
              </a:rPr>
              <a:t>Background:</a:t>
            </a:r>
            <a:endParaRPr lang="en-US" altLang="en-US" sz="800" smtClean="0">
              <a:ea typeface="ＭＳ Ｐゴシック" pitchFamily="34" charset="-128"/>
            </a:endParaRPr>
          </a:p>
          <a:p>
            <a:r>
              <a:rPr lang="en-US" altLang="en-US" sz="800" smtClean="0">
                <a:ea typeface="ＭＳ Ｐゴシック" pitchFamily="34" charset="-128"/>
              </a:rPr>
              <a:t>The Triangle Shirtwaist Fire received national press attention because the tragedy exemplified several workplace problems of interest to Progressive reformers. Most of the victims were young immigrant women, illustrating the exploitation of immigrants and the relative powerlessness of women. They worked long hours six days a week (the fire occurred at 4:40 pm on a Saturday afternoon) in unsafe conditions. These women had tried without success to use collective action to better their working conditions. In 1909–10 the women had joined a strike of 20,000 female garment workers to demand higher wages, fire escapes, and unlocked doors—some lost their jobs for joining a union. To support the workers’ demands middle-class female Progressive reformers had tried without success to convince the city to mandate fire drills. In the wake of the fire they pointed out that the building had suffered hardly any damage, thanks to recent city regulations that required the use of fireproof materials for new building construction. The city, they charged, was willing to use regulation to protect property but not workers. Despite the heavy press coverage, change came slowly. The Triangle Shirtwaist Factory owners eventually paid victims’ families $75, while a coalition of unions collected $30,000 to distribute to them. The National Women's Trade Union League sent out surveys to the city’s factory workers to assess fire safety issues in other factories, and the state also sent inspectors into factories to gather evidence of unsafe working conditions. Improved state and city safety regulations followed (such as fireproof stairways, working fire escapes, and the inspection of older multi-storied buildings) as well as laws that improved working conditions for working women that included rest periods, limited hours, and improved sanitation (a cigarette thrown onto mounds of oily fabric scraps was believed to be the reason why the fire spread so quickly). </a:t>
            </a:r>
          </a:p>
          <a:p>
            <a:r>
              <a:rPr lang="en-US" altLang="en-US" sz="800" u="sng" smtClean="0">
                <a:ea typeface="ＭＳ Ｐゴシック" pitchFamily="34" charset="-128"/>
              </a:rPr>
              <a:t>Chapter Connections:</a:t>
            </a:r>
            <a:endParaRPr lang="en-US" altLang="en-US" sz="800" smtClean="0">
              <a:ea typeface="ＭＳ Ｐゴシック" pitchFamily="34" charset="-128"/>
            </a:endParaRPr>
          </a:p>
          <a:p>
            <a:pPr>
              <a:buFont typeface="Calibri" pitchFamily="34" charset="0"/>
              <a:buAutoNum type="arabicPeriod"/>
            </a:pPr>
            <a:r>
              <a:rPr lang="en-US" altLang="en-US" sz="800" smtClean="0">
                <a:ea typeface="ＭＳ Ｐゴシック" pitchFamily="34" charset="-128"/>
              </a:rPr>
              <a:t>Competing Visions over whether increasing the regulatory power of local governments or making it easier for workers to organize unions is the best way to prevent tragedies like the Triangle Shirtwaist Factory Fire.</a:t>
            </a:r>
          </a:p>
          <a:p>
            <a:pPr>
              <a:buFont typeface="Calibri" pitchFamily="34" charset="0"/>
              <a:buAutoNum type="arabicPeriod"/>
            </a:pPr>
            <a:r>
              <a:rPr lang="en-US" altLang="en-US" sz="800" smtClean="0">
                <a:ea typeface="ＭＳ Ｐゴシック" pitchFamily="34" charset="-128"/>
              </a:rPr>
              <a:t>Competing Visions over the rising faith in scientific expertise: the Progressive desire to undertake systematic surveys of working conditions and then create informed laws to protect workers versus industrialists’ interest in using scientific management to exert more control over workers.  </a:t>
            </a:r>
          </a:p>
          <a:p>
            <a:pPr>
              <a:buFont typeface="Calibri" pitchFamily="34" charset="0"/>
              <a:buAutoNum type="arabicPeriod"/>
            </a:pPr>
            <a:r>
              <a:rPr lang="en-US" altLang="en-US" sz="800" smtClean="0">
                <a:ea typeface="ＭＳ Ｐゴシック" pitchFamily="34" charset="-128"/>
              </a:rPr>
              <a:t>Competing Visions over the rights of property owners versus the concern for the public good.</a:t>
            </a:r>
          </a:p>
          <a:p>
            <a:r>
              <a:rPr lang="en-US" altLang="en-US" sz="800" u="sng" smtClean="0">
                <a:ea typeface="ＭＳ Ｐゴシック" pitchFamily="34" charset="-128"/>
              </a:rPr>
              <a:t>Discussion Questions:</a:t>
            </a:r>
            <a:endParaRPr lang="en-US" altLang="en-US" sz="800" smtClean="0">
              <a:ea typeface="ＭＳ Ｐゴシック" pitchFamily="34" charset="-128"/>
            </a:endParaRPr>
          </a:p>
          <a:p>
            <a:pPr>
              <a:buFont typeface="Calibri" pitchFamily="34" charset="0"/>
              <a:buAutoNum type="arabicPeriod"/>
            </a:pPr>
            <a:r>
              <a:rPr lang="en-US" altLang="en-US" sz="800" smtClean="0">
                <a:ea typeface="ＭＳ Ｐゴシック" pitchFamily="34" charset="-128"/>
              </a:rPr>
              <a:t>What interpretation of the 1911 Triangle Shirtwaist Factory Fire did the painting offer?</a:t>
            </a:r>
          </a:p>
          <a:p>
            <a:pPr>
              <a:buFont typeface="Calibri" pitchFamily="34" charset="0"/>
              <a:buAutoNum type="arabicPeriod"/>
            </a:pPr>
            <a:r>
              <a:rPr lang="en-US" altLang="en-US" sz="800" smtClean="0">
                <a:ea typeface="ＭＳ Ｐゴシック" pitchFamily="34" charset="-128"/>
              </a:rPr>
              <a:t>What problems in addition to safety issues did the fire reveal?</a:t>
            </a:r>
          </a:p>
          <a:p>
            <a:pPr>
              <a:buFont typeface="Calibri" pitchFamily="34" charset="0"/>
              <a:buAutoNum type="arabicPeriod"/>
            </a:pPr>
            <a:r>
              <a:rPr lang="en-US" altLang="en-US" sz="800" smtClean="0">
                <a:ea typeface="ＭＳ Ｐゴシック" pitchFamily="34" charset="-128"/>
              </a:rPr>
              <a:t>What different solutions might Progressive reformers, unions, or factory owners offer to these problems? </a:t>
            </a:r>
          </a:p>
          <a:p>
            <a:endParaRPr lang="en-US" altLang="en-US" sz="80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10F0DF-A6EA-432A-B4EB-8F31FD020D34}" type="slidenum">
              <a:rPr lang="en-US" altLang="en-US">
                <a:latin typeface="Arial" charset="0"/>
                <a:ea typeface="ＭＳ Ｐゴシック" pitchFamily="34" charset="-128"/>
              </a:rPr>
              <a:pPr eaLnBrk="1" hangingPunct="1">
                <a:spcBef>
                  <a:spcPct val="0"/>
                </a:spcBef>
              </a:pPr>
              <a:t>3</a:t>
            </a:fld>
            <a:endParaRPr lang="en-US" altLang="en-US">
              <a:latin typeface="Arial" charset="0"/>
              <a:ea typeface="ＭＳ Ｐゴシック" pitchFamily="34" charset="-128"/>
            </a:endParaRPr>
          </a:p>
        </p:txBody>
      </p:sp>
      <p:sp>
        <p:nvSpPr>
          <p:cNvPr id="768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itchFamily="34" charset="-128"/>
              </a:rPr>
              <a:t>Image </a:t>
            </a:r>
            <a:r>
              <a:rPr lang="ru-RU" altLang="en-US" b="1" smtClean="0">
                <a:ea typeface="ＭＳ Ｐゴシック" pitchFamily="34" charset="-128"/>
              </a:rPr>
              <a:t>18.3</a:t>
            </a:r>
            <a:r>
              <a:rPr lang="en-US" altLang="en-US" b="1" smtClean="0">
                <a:ea typeface="ＭＳ Ｐゴシック" pitchFamily="34" charset="-128"/>
              </a:rPr>
              <a:t>:</a:t>
            </a:r>
            <a:r>
              <a:rPr lang="ru-RU" altLang="en-US" b="1" smtClean="0">
                <a:ea typeface="ＭＳ Ｐゴシック" pitchFamily="34" charset="-128"/>
              </a:rPr>
              <a:t> Standard</a:t>
            </a:r>
            <a:r>
              <a:rPr lang="en-US" altLang="en-US" b="1" smtClean="0">
                <a:ea typeface="ＭＳ Ｐゴシック" pitchFamily="34" charset="-128"/>
              </a:rPr>
              <a:t> </a:t>
            </a:r>
            <a:r>
              <a:rPr lang="ru-RU" altLang="en-US" b="1" smtClean="0">
                <a:ea typeface="ＭＳ Ｐゴシック" pitchFamily="34" charset="-128"/>
              </a:rPr>
              <a:t>Oil’s Tentacles</a:t>
            </a:r>
          </a:p>
          <a:p>
            <a:pPr eaLnBrk="1" hangingPunct="1">
              <a:spcBef>
                <a:spcPct val="0"/>
              </a:spcBef>
            </a:pPr>
            <a:r>
              <a:rPr lang="ru-RU" altLang="en-US" smtClean="0">
                <a:ea typeface="ＭＳ Ｐゴシック" pitchFamily="34" charset="-128"/>
              </a:rPr>
              <a:t>In this political</a:t>
            </a:r>
            <a:r>
              <a:rPr lang="en-US" altLang="en-US" smtClean="0">
                <a:ea typeface="ＭＳ Ｐゴシック" pitchFamily="34" charset="-128"/>
              </a:rPr>
              <a:t> </a:t>
            </a:r>
            <a:r>
              <a:rPr lang="ru-RU" altLang="en-US" smtClean="0">
                <a:ea typeface="ＭＳ Ｐゴシック" pitchFamily="34" charset="-128"/>
              </a:rPr>
              <a:t>cartoon Standard</a:t>
            </a:r>
            <a:r>
              <a:rPr lang="en-US" altLang="en-US" smtClean="0">
                <a:ea typeface="ＭＳ Ｐゴシック" pitchFamily="34" charset="-128"/>
              </a:rPr>
              <a:t> </a:t>
            </a:r>
            <a:r>
              <a:rPr lang="ru-RU" altLang="en-US" smtClean="0">
                <a:ea typeface="ＭＳ Ｐゴシック" pitchFamily="34" charset="-128"/>
              </a:rPr>
              <a:t>Oil is an octopus,</a:t>
            </a:r>
            <a:r>
              <a:rPr lang="en-US" altLang="en-US" smtClean="0">
                <a:ea typeface="ＭＳ Ｐゴシック" pitchFamily="34" charset="-128"/>
              </a:rPr>
              <a:t> </a:t>
            </a:r>
            <a:r>
              <a:rPr lang="ru-RU" altLang="en-US" smtClean="0">
                <a:ea typeface="ＭＳ Ｐゴシック" pitchFamily="34" charset="-128"/>
              </a:rPr>
              <a:t>consuming everything</a:t>
            </a:r>
            <a:r>
              <a:rPr lang="en-US" altLang="en-US" smtClean="0">
                <a:ea typeface="ＭＳ Ｐゴシック" pitchFamily="34" charset="-128"/>
              </a:rPr>
              <a:t> </a:t>
            </a:r>
            <a:r>
              <a:rPr lang="ru-RU" altLang="en-US" smtClean="0">
                <a:ea typeface="ＭＳ Ｐゴシック" pitchFamily="34" charset="-128"/>
              </a:rPr>
              <a:t>in its path.</a:t>
            </a:r>
            <a:r>
              <a:rPr lang="en-US" altLang="en-US" smtClean="0">
                <a:ea typeface="ＭＳ Ｐゴシック" pitchFamily="34" charset="-128"/>
              </a:rPr>
              <a:t> </a:t>
            </a:r>
            <a:endParaRPr lang="ru-RU"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20B8B5-63EB-47FB-9336-EA00162DA501}" type="slidenum">
              <a:rPr lang="en-US" altLang="en-US">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64E31E-BE5D-4536-B44B-89AF4ECEFE03}" type="slidenum">
              <a:rPr lang="en-US" altLang="en-US">
                <a:latin typeface="Arial" charset="0"/>
                <a:ea typeface="ＭＳ Ｐゴシック" pitchFamily="34" charset="-128"/>
              </a:rPr>
              <a:pPr eaLnBrk="1" hangingPunct="1">
                <a:spcBef>
                  <a:spcPct val="0"/>
                </a:spcBef>
              </a:pPr>
              <a:t>27</a:t>
            </a:fld>
            <a:endParaRPr lang="en-US" altLang="en-US">
              <a:latin typeface="Arial" charset="0"/>
              <a:ea typeface="ＭＳ Ｐゴシック" pitchFamily="34" charset="-128"/>
            </a:endParaRPr>
          </a:p>
        </p:txBody>
      </p:sp>
      <p:sp>
        <p:nvSpPr>
          <p:cNvPr id="829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itchFamily="34" charset="-128"/>
              </a:rPr>
              <a:t>Image </a:t>
            </a:r>
            <a:r>
              <a:rPr lang="ru-RU" altLang="en-US" b="1" smtClean="0">
                <a:ea typeface="ＭＳ Ｐゴシック" pitchFamily="34" charset="-128"/>
              </a:rPr>
              <a:t>18.4</a:t>
            </a:r>
            <a:r>
              <a:rPr lang="en-US" altLang="en-US" b="1" smtClean="0">
                <a:ea typeface="ＭＳ Ｐゴシック" pitchFamily="34" charset="-128"/>
              </a:rPr>
              <a:t>:</a:t>
            </a:r>
            <a:r>
              <a:rPr lang="ru-RU" altLang="en-US" b="1" smtClean="0">
                <a:ea typeface="ＭＳ Ｐゴシック" pitchFamily="34" charset="-128"/>
              </a:rPr>
              <a:t> 1912</a:t>
            </a:r>
            <a:r>
              <a:rPr lang="en-US" altLang="en-US" b="1" smtClean="0">
                <a:ea typeface="ＭＳ Ｐゴシック" pitchFamily="34" charset="-128"/>
              </a:rPr>
              <a:t> </a:t>
            </a:r>
            <a:r>
              <a:rPr lang="ru-RU" altLang="en-US" b="1" smtClean="0">
                <a:ea typeface="ＭＳ Ｐゴシック" pitchFamily="34" charset="-128"/>
              </a:rPr>
              <a:t>Presidential</a:t>
            </a:r>
            <a:r>
              <a:rPr lang="en-US" altLang="en-US" b="1" smtClean="0">
                <a:ea typeface="ＭＳ Ｐゴシック" pitchFamily="34" charset="-128"/>
              </a:rPr>
              <a:t> </a:t>
            </a:r>
            <a:r>
              <a:rPr lang="ru-RU" altLang="en-US" b="1" smtClean="0">
                <a:ea typeface="ＭＳ Ｐゴシック" pitchFamily="34" charset="-128"/>
              </a:rPr>
              <a:t>Election Results</a:t>
            </a:r>
          </a:p>
          <a:p>
            <a:pPr eaLnBrk="1" hangingPunct="1">
              <a:spcBef>
                <a:spcPct val="0"/>
              </a:spcBef>
            </a:pPr>
            <a:r>
              <a:rPr lang="ru-RU" altLang="en-US" smtClean="0">
                <a:ea typeface="ＭＳ Ｐゴシック" pitchFamily="34" charset="-128"/>
              </a:rPr>
              <a:t>Strong third-party</a:t>
            </a:r>
            <a:r>
              <a:rPr lang="en-US" altLang="en-US" smtClean="0">
                <a:ea typeface="ＭＳ Ｐゴシック" pitchFamily="34" charset="-128"/>
              </a:rPr>
              <a:t> </a:t>
            </a:r>
            <a:r>
              <a:rPr lang="ru-RU" altLang="en-US" smtClean="0">
                <a:ea typeface="ＭＳ Ｐゴシック" pitchFamily="34" charset="-128"/>
              </a:rPr>
              <a:t>challenges from the</a:t>
            </a:r>
            <a:r>
              <a:rPr lang="en-US" altLang="en-US" smtClean="0">
                <a:ea typeface="ＭＳ Ｐゴシック" pitchFamily="34" charset="-128"/>
              </a:rPr>
              <a:t> P</a:t>
            </a:r>
            <a:r>
              <a:rPr lang="ru-RU" altLang="en-US" smtClean="0">
                <a:ea typeface="ＭＳ Ｐゴシック" pitchFamily="34" charset="-128"/>
              </a:rPr>
              <a:t>rogressive Party</a:t>
            </a:r>
            <a:r>
              <a:rPr lang="en-US" altLang="en-US" smtClean="0">
                <a:ea typeface="ＭＳ Ｐゴシック" pitchFamily="34" charset="-128"/>
              </a:rPr>
              <a:t> </a:t>
            </a:r>
            <a:r>
              <a:rPr lang="ru-RU" altLang="en-US" smtClean="0">
                <a:ea typeface="ＭＳ Ｐゴシック" pitchFamily="34" charset="-128"/>
              </a:rPr>
              <a:t>and Socialists split</a:t>
            </a:r>
            <a:r>
              <a:rPr lang="en-US" altLang="en-US" smtClean="0">
                <a:ea typeface="ＭＳ Ｐゴシック" pitchFamily="34" charset="-128"/>
              </a:rPr>
              <a:t> </a:t>
            </a:r>
            <a:r>
              <a:rPr lang="ru-RU" altLang="en-US" smtClean="0">
                <a:ea typeface="ＭＳ Ｐゴシック" pitchFamily="34" charset="-128"/>
              </a:rPr>
              <a:t>the national vote</a:t>
            </a:r>
            <a:r>
              <a:rPr lang="en-US" altLang="en-US" smtClean="0">
                <a:ea typeface="ＭＳ Ｐゴシック" pitchFamily="34" charset="-128"/>
              </a:rPr>
              <a:t> </a:t>
            </a:r>
            <a:r>
              <a:rPr lang="ru-RU" altLang="en-US" smtClean="0">
                <a:ea typeface="ＭＳ Ｐゴシック" pitchFamily="34" charset="-128"/>
              </a:rPr>
              <a:t>four ways, but</a:t>
            </a:r>
            <a:r>
              <a:rPr lang="en-US" altLang="en-US" smtClean="0">
                <a:ea typeface="ＭＳ Ｐゴシック" pitchFamily="34" charset="-128"/>
              </a:rPr>
              <a:t> </a:t>
            </a:r>
            <a:r>
              <a:rPr lang="ru-RU" altLang="en-US" smtClean="0">
                <a:ea typeface="ＭＳ Ｐゴシック" pitchFamily="34" charset="-128"/>
              </a:rPr>
              <a:t>Democrat Wilson</a:t>
            </a:r>
            <a:r>
              <a:rPr lang="en-US" altLang="en-US" smtClean="0">
                <a:ea typeface="ＭＳ Ｐゴシック" pitchFamily="34" charset="-128"/>
              </a:rPr>
              <a:t> </a:t>
            </a:r>
            <a:r>
              <a:rPr lang="ru-RU" altLang="en-US" smtClean="0">
                <a:ea typeface="ＭＳ Ｐゴシック" pitchFamily="34" charset="-128"/>
              </a:rPr>
              <a:t>prevailed to win the</a:t>
            </a:r>
            <a:r>
              <a:rPr lang="en-US" altLang="en-US" smtClean="0">
                <a:ea typeface="ＭＳ Ｐゴシック" pitchFamily="34" charset="-128"/>
              </a:rPr>
              <a:t> </a:t>
            </a:r>
            <a:r>
              <a:rPr lang="ru-RU" altLang="en-US" smtClean="0">
                <a:ea typeface="ＭＳ Ｐゴシック" pitchFamily="34" charset="-128"/>
              </a:rPr>
              <a:t>presidency in 1912.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353A48-C7EF-4400-9A44-6D8A834F30EE}" type="slidenum">
              <a:rPr lang="en-US" altLang="en-US">
                <a:latin typeface="Arial" charset="0"/>
                <a:ea typeface="ＭＳ Ｐゴシック" pitchFamily="34" charset="-128"/>
              </a:rPr>
              <a:pPr eaLnBrk="1" hangingPunct="1">
                <a:spcBef>
                  <a:spcPct val="0"/>
                </a:spcBef>
              </a:pPr>
              <a:t>31</a:t>
            </a:fld>
            <a:endParaRPr lang="en-US" altLang="en-US">
              <a:latin typeface="Arial" charset="0"/>
              <a:ea typeface="ＭＳ Ｐゴシック" pitchFamily="34" charset="-128"/>
            </a:endParaRPr>
          </a:p>
        </p:txBody>
      </p:sp>
      <p:sp>
        <p:nvSpPr>
          <p:cNvPr id="839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itchFamily="34" charset="-128"/>
              </a:rPr>
              <a:t>Image </a:t>
            </a:r>
            <a:r>
              <a:rPr lang="ru-RU" altLang="en-US" b="1" smtClean="0">
                <a:ea typeface="ＭＳ Ｐゴシック" pitchFamily="34" charset="-128"/>
              </a:rPr>
              <a:t>18.5</a:t>
            </a:r>
            <a:r>
              <a:rPr lang="en-US" altLang="en-US" b="1" smtClean="0">
                <a:ea typeface="ＭＳ Ｐゴシック" pitchFamily="34" charset="-128"/>
              </a:rPr>
              <a:t>:</a:t>
            </a:r>
            <a:r>
              <a:rPr lang="ru-RU" altLang="en-US" b="1" smtClean="0">
                <a:ea typeface="ＭＳ Ｐゴシック" pitchFamily="34" charset="-128"/>
              </a:rPr>
              <a:t> John Muir</a:t>
            </a:r>
            <a:r>
              <a:rPr lang="en-US" altLang="en-US" b="1" smtClean="0">
                <a:ea typeface="ＭＳ Ｐゴシック" pitchFamily="34" charset="-128"/>
              </a:rPr>
              <a:t> </a:t>
            </a:r>
            <a:r>
              <a:rPr lang="ru-RU" altLang="en-US" b="1" smtClean="0">
                <a:ea typeface="ＭＳ Ｐゴシック" pitchFamily="34" charset="-128"/>
              </a:rPr>
              <a:t>and President</a:t>
            </a:r>
            <a:r>
              <a:rPr lang="en-US" altLang="en-US" b="1" smtClean="0">
                <a:ea typeface="ＭＳ Ｐゴシック" pitchFamily="34" charset="-128"/>
              </a:rPr>
              <a:t> </a:t>
            </a:r>
            <a:r>
              <a:rPr lang="ru-RU" altLang="en-US" b="1" smtClean="0">
                <a:ea typeface="ＭＳ Ｐゴシック" pitchFamily="34" charset="-128"/>
              </a:rPr>
              <a:t>Roosevelt in</a:t>
            </a:r>
            <a:r>
              <a:rPr lang="en-US" altLang="en-US" b="1" smtClean="0">
                <a:ea typeface="ＭＳ Ｐゴシック" pitchFamily="34" charset="-128"/>
              </a:rPr>
              <a:t> </a:t>
            </a:r>
            <a:r>
              <a:rPr lang="ru-RU" altLang="en-US" b="1" smtClean="0">
                <a:ea typeface="ＭＳ Ｐゴシック" pitchFamily="34" charset="-128"/>
              </a:rPr>
              <a:t>Yosemite, 1903</a:t>
            </a:r>
          </a:p>
          <a:p>
            <a:pPr eaLnBrk="1" hangingPunct="1">
              <a:spcBef>
                <a:spcPct val="0"/>
              </a:spcBef>
            </a:pPr>
            <a:r>
              <a:rPr lang="ru-RU" altLang="en-US" smtClean="0">
                <a:ea typeface="ＭＳ Ｐゴシック" pitchFamily="34" charset="-128"/>
              </a:rPr>
              <a:t>Despite their</a:t>
            </a:r>
            <a:r>
              <a:rPr lang="en-US" altLang="en-US" smtClean="0">
                <a:ea typeface="ＭＳ Ｐゴシック" pitchFamily="34" charset="-128"/>
              </a:rPr>
              <a:t> </a:t>
            </a:r>
            <a:r>
              <a:rPr lang="ru-RU" altLang="en-US" smtClean="0">
                <a:ea typeface="ＭＳ Ｐゴシック" pitchFamily="34" charset="-128"/>
              </a:rPr>
              <a:t>camaraderie during</a:t>
            </a:r>
            <a:r>
              <a:rPr lang="en-US" altLang="en-US" smtClean="0">
                <a:ea typeface="ＭＳ Ｐゴシック" pitchFamily="34" charset="-128"/>
              </a:rPr>
              <a:t> </a:t>
            </a:r>
            <a:r>
              <a:rPr lang="ru-RU" altLang="en-US" smtClean="0">
                <a:ea typeface="ＭＳ Ｐゴシック" pitchFamily="34" charset="-128"/>
              </a:rPr>
              <a:t>a shared camping</a:t>
            </a:r>
            <a:r>
              <a:rPr lang="en-US" altLang="en-US" smtClean="0">
                <a:ea typeface="ＭＳ Ｐゴシック" pitchFamily="34" charset="-128"/>
              </a:rPr>
              <a:t> </a:t>
            </a:r>
            <a:r>
              <a:rPr lang="ru-RU" altLang="en-US" smtClean="0">
                <a:ea typeface="ＭＳ Ｐゴシック" pitchFamily="34" charset="-128"/>
              </a:rPr>
              <a:t>trip, Muir and</a:t>
            </a:r>
            <a:r>
              <a:rPr lang="en-US" altLang="en-US" smtClean="0">
                <a:ea typeface="ＭＳ Ｐゴシック" pitchFamily="34" charset="-128"/>
              </a:rPr>
              <a:t> </a:t>
            </a:r>
            <a:r>
              <a:rPr lang="ru-RU" altLang="en-US" smtClean="0">
                <a:ea typeface="ＭＳ Ｐゴシック" pitchFamily="34" charset="-128"/>
              </a:rPr>
              <a:t>Roosevelt embraced</a:t>
            </a:r>
            <a:r>
              <a:rPr lang="en-US" altLang="en-US" smtClean="0">
                <a:ea typeface="ＭＳ Ｐゴシック" pitchFamily="34" charset="-128"/>
              </a:rPr>
              <a:t> </a:t>
            </a:r>
            <a:r>
              <a:rPr lang="ru-RU" altLang="en-US" smtClean="0">
                <a:ea typeface="ＭＳ Ｐゴシック" pitchFamily="34" charset="-128"/>
              </a:rPr>
              <a:t>competing environmental</a:t>
            </a:r>
            <a:r>
              <a:rPr lang="en-US" altLang="en-US" smtClean="0">
                <a:ea typeface="ＭＳ Ｐゴシック" pitchFamily="34" charset="-128"/>
              </a:rPr>
              <a:t> </a:t>
            </a:r>
            <a:r>
              <a:rPr lang="ru-RU" altLang="en-US" smtClean="0">
                <a:ea typeface="ＭＳ Ｐゴシック" pitchFamily="34" charset="-128"/>
              </a:rPr>
              <a:t>visions.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3BAB1E-6D31-4015-82B2-59A1F0A521FD}"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D3E49A2-AD8A-4D2F-B7D8-927947B9F31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BAB1E-6D31-4015-82B2-59A1F0A521FD}"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3BAB1E-6D31-4015-82B2-59A1F0A521FD}"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2" name="Footer Placeholder 4"/>
          <p:cNvSpPr txBox="1">
            <a:spLocks/>
          </p:cNvSpPr>
          <p:nvPr/>
        </p:nvSpPr>
        <p:spPr bwMode="auto">
          <a:xfrm>
            <a:off x="153988" y="6443663"/>
            <a:ext cx="5865812" cy="365125"/>
          </a:xfrm>
          <a:prstGeom prst="rect">
            <a:avLst/>
          </a:prstGeom>
          <a:noFill/>
          <a:ln>
            <a:noFill/>
          </a:ln>
          <a:extLst/>
        </p:spPr>
        <p:txBody>
          <a:bodyPr anchor="ctr"/>
          <a:lstStyle>
            <a:lvl1pPr eaLnBrk="0" hangingPunct="0">
              <a:tabLst>
                <a:tab pos="347663" algn="l"/>
              </a:tabLst>
              <a:defRPr sz="2400">
                <a:solidFill>
                  <a:schemeClr val="tx1"/>
                </a:solidFill>
                <a:latin typeface="Calibri" pitchFamily="34" charset="0"/>
                <a:ea typeface="ＭＳ Ｐゴシック" charset="-128"/>
              </a:defRPr>
            </a:lvl1pPr>
            <a:lvl2pPr marL="742950" indent="-285750" eaLnBrk="0" hangingPunct="0">
              <a:tabLst>
                <a:tab pos="347663" algn="l"/>
              </a:tabLst>
              <a:defRPr sz="2400">
                <a:solidFill>
                  <a:schemeClr val="tx1"/>
                </a:solidFill>
                <a:latin typeface="Calibri" pitchFamily="34" charset="0"/>
                <a:ea typeface="ＭＳ Ｐゴシック" charset="-128"/>
              </a:defRPr>
            </a:lvl2pPr>
            <a:lvl3pPr marL="1143000" indent="-228600" eaLnBrk="0" hangingPunct="0">
              <a:tabLst>
                <a:tab pos="347663" algn="l"/>
              </a:tabLst>
              <a:defRPr sz="2400">
                <a:solidFill>
                  <a:schemeClr val="tx1"/>
                </a:solidFill>
                <a:latin typeface="Calibri" pitchFamily="34" charset="0"/>
                <a:ea typeface="ＭＳ Ｐゴシック" charset="-128"/>
              </a:defRPr>
            </a:lvl3pPr>
            <a:lvl4pPr marL="1600200" indent="-228600" eaLnBrk="0" hangingPunct="0">
              <a:tabLst>
                <a:tab pos="347663" algn="l"/>
              </a:tabLst>
              <a:defRPr sz="2400">
                <a:solidFill>
                  <a:schemeClr val="tx1"/>
                </a:solidFill>
                <a:latin typeface="Calibri" pitchFamily="34" charset="0"/>
                <a:ea typeface="ＭＳ Ｐゴシック" charset="-128"/>
              </a:defRPr>
            </a:lvl4pPr>
            <a:lvl5pPr marL="2057400" indent="-228600" eaLnBrk="0" hangingPunct="0">
              <a:tabLst>
                <a:tab pos="347663" algn="l"/>
              </a:tabLst>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9pPr>
          </a:lstStyle>
          <a:p>
            <a:pPr eaLnBrk="1" hangingPunct="1">
              <a:defRPr/>
            </a:pPr>
            <a:fld id="{FB3EDF8B-484A-48D9-B2B8-D42B443B4CFA}" type="slidenum">
              <a:rPr lang="en-US" sz="1000" b="1" smtClean="0">
                <a:solidFill>
                  <a:schemeClr val="bg1"/>
                </a:solidFill>
                <a:latin typeface="Arial" pitchFamily="34" charset="0"/>
                <a:cs typeface="Arial" pitchFamily="34" charset="0"/>
              </a:rPr>
              <a:pPr eaLnBrk="1" hangingPunct="1">
                <a:defRPr/>
              </a:pPr>
              <a:t>‹#›</a:t>
            </a:fld>
            <a:r>
              <a:rPr lang="en-US" sz="1000" b="1" smtClean="0">
                <a:solidFill>
                  <a:schemeClr val="bg1"/>
                </a:solidFill>
                <a:latin typeface="Arial" pitchFamily="34" charset="0"/>
                <a:cs typeface="Arial" pitchFamily="34" charset="0"/>
              </a:rPr>
              <a:t>  Visions of America, A History of the United States</a:t>
            </a:r>
          </a:p>
        </p:txBody>
      </p:sp>
    </p:spTree>
    <p:extLst>
      <p:ext uri="{BB962C8B-B14F-4D97-AF65-F5344CB8AC3E}">
        <p14:creationId xmlns:p14="http://schemas.microsoft.com/office/powerpoint/2010/main" val="299560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fld id="{3A2AA6FE-A22F-465F-838C-68D46E39B074}"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93758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fld id="{0580F55F-E235-43CF-8E0D-9B99487B143A}"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56777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BAB1E-6D31-4015-82B2-59A1F0A521FD}"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3BAB1E-6D31-4015-82B2-59A1F0A521FD}" type="datetimeFigureOut">
              <a:rPr lang="en-US" smtClean="0"/>
              <a:t>1/12/2015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9A2-AD8A-4D2F-B7D8-927947B9F31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3BAB1E-6D31-4015-82B2-59A1F0A521FD}"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3BAB1E-6D31-4015-82B2-59A1F0A521FD}"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BAB1E-6D31-4015-82B2-59A1F0A521FD}"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3BAB1E-6D31-4015-82B2-59A1F0A521FD}"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E49A2-AD8A-4D2F-B7D8-927947B9F3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3BAB1E-6D31-4015-82B2-59A1F0A521FD}"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E49A2-AD8A-4D2F-B7D8-927947B9F31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E3BAB1E-6D31-4015-82B2-59A1F0A521FD}" type="datetimeFigureOut">
              <a:rPr lang="en-US" smtClean="0"/>
              <a:t>1/12/2015</a:t>
            </a:fld>
            <a:endParaRPr lang="en-US"/>
          </a:p>
        </p:txBody>
      </p:sp>
      <p:sp>
        <p:nvSpPr>
          <p:cNvPr id="7" name="Slide Number Placeholder 6"/>
          <p:cNvSpPr>
            <a:spLocks noGrp="1"/>
          </p:cNvSpPr>
          <p:nvPr>
            <p:ph type="sldNum" sz="quarter" idx="12"/>
          </p:nvPr>
        </p:nvSpPr>
        <p:spPr/>
        <p:txBody>
          <a:bodyPr/>
          <a:lstStyle/>
          <a:p>
            <a:fld id="{0D3E49A2-AD8A-4D2F-B7D8-927947B9F31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E3BAB1E-6D31-4015-82B2-59A1F0A521FD}" type="datetimeFigureOut">
              <a:rPr lang="en-US" smtClean="0"/>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D3E49A2-AD8A-4D2F-B7D8-927947B9F31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Jane_Addams_profile.jpg"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McCluresCoverJan1901.jpg"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en.wikipedia.org/wiki/File:William_Howard_Taft.jpg" TargetMode="External"/><Relationship Id="rId1" Type="http://schemas.openxmlformats.org/officeDocument/2006/relationships/slideLayout" Target="../slideLayouts/slideLayout14.xml"/><Relationship Id="rId6" Type="http://schemas.openxmlformats.org/officeDocument/2006/relationships/hyperlink" Target="http://en.wikipedia.org/wiki/File:President_Theodore_Roosevelt,_1904.jpg" TargetMode="External"/><Relationship Id="rId5" Type="http://schemas.openxmlformats.org/officeDocument/2006/relationships/image" Target="../media/image38.jpeg"/><Relationship Id="rId4" Type="http://schemas.openxmlformats.org/officeDocument/2006/relationships/hyperlink" Target="http://en.wikipedia.org/wiki/File:President_Woodrow_Wilson_portrait_December_2_1912.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609600" y="4572000"/>
            <a:ext cx="6461125" cy="1066800"/>
          </a:xfrm>
        </p:spPr>
        <p:txBody>
          <a:bodyPr rtlCol="0">
            <a:normAutofit fontScale="92500" lnSpcReduction="10000"/>
          </a:bodyPr>
          <a:lstStyle/>
          <a:p>
            <a:pPr eaLnBrk="1" fontAlgn="auto" hangingPunct="1">
              <a:spcAft>
                <a:spcPts val="0"/>
              </a:spcAft>
              <a:buFont typeface="Arial" pitchFamily="34" charset="0"/>
              <a:buNone/>
              <a:defRPr/>
            </a:pPr>
            <a:r>
              <a:rPr lang="en-US" sz="3600" dirty="0" smtClean="0"/>
              <a:t>A Response to Industrial America</a:t>
            </a:r>
          </a:p>
        </p:txBody>
      </p:sp>
      <p:sp>
        <p:nvSpPr>
          <p:cNvPr id="4098" name="Rectangle 2"/>
          <p:cNvSpPr>
            <a:spLocks noGrp="1" noChangeArrowheads="1"/>
          </p:cNvSpPr>
          <p:nvPr>
            <p:ph type="ctrTitle"/>
          </p:nvPr>
        </p:nvSpPr>
        <p:spPr/>
        <p:txBody>
          <a:bodyPr/>
          <a:lstStyle/>
          <a:p>
            <a:pPr eaLnBrk="1" fontAlgn="auto" hangingPunct="1">
              <a:spcAft>
                <a:spcPts val="0"/>
              </a:spcAft>
              <a:defRPr/>
            </a:pPr>
            <a:r>
              <a:rPr lang="en-US" dirty="0" smtClean="0"/>
              <a:t>Populism and Progressivism</a:t>
            </a:r>
          </a:p>
        </p:txBody>
      </p:sp>
    </p:spTree>
    <p:extLst>
      <p:ext uri="{BB962C8B-B14F-4D97-AF65-F5344CB8AC3E}">
        <p14:creationId xmlns:p14="http://schemas.microsoft.com/office/powerpoint/2010/main" val="299746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Regulating Work Conditions </a:t>
            </a:r>
            <a:endParaRPr lang="en-US" dirty="0"/>
          </a:p>
        </p:txBody>
      </p:sp>
      <p:pic>
        <p:nvPicPr>
          <p:cNvPr id="3891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3657600" cy="3132138"/>
          </a:xfrm>
        </p:spPr>
      </p:pic>
      <p:sp>
        <p:nvSpPr>
          <p:cNvPr id="38916" name="Content Placeholder 3"/>
          <p:cNvSpPr>
            <a:spLocks noGrp="1"/>
          </p:cNvSpPr>
          <p:nvPr>
            <p:ph sz="half" idx="2"/>
          </p:nvPr>
        </p:nvSpPr>
        <p:spPr>
          <a:xfrm>
            <a:off x="4419600" y="1536700"/>
            <a:ext cx="3657600" cy="4589463"/>
          </a:xfrm>
        </p:spPr>
        <p:txBody>
          <a:bodyPr>
            <a:normAutofit lnSpcReduction="10000"/>
          </a:bodyPr>
          <a:lstStyle/>
          <a:p>
            <a:r>
              <a:rPr lang="en-US" altLang="en-US" sz="2400" b="1" i="1" dirty="0" smtClean="0"/>
              <a:t>Muller v. Oregon</a:t>
            </a:r>
            <a:r>
              <a:rPr lang="en-US" altLang="en-US" sz="2400" dirty="0" smtClean="0"/>
              <a:t> (1908), The case upheld Oregon state restrictions on the working hours of women as justified by the special state interest in protecting women's health</a:t>
            </a:r>
            <a:r>
              <a:rPr lang="en-US" altLang="en-US" sz="2400" dirty="0" smtClean="0"/>
              <a:t>.</a:t>
            </a:r>
          </a:p>
          <a:p>
            <a:r>
              <a:rPr lang="en-US" altLang="en-US" sz="2400" dirty="0" smtClean="0"/>
              <a:t>Mixed feelings for those involved in Women’s movement.</a:t>
            </a:r>
            <a:endParaRPr lang="en-US" altLang="en-US" sz="2400" dirty="0" smtClean="0"/>
          </a:p>
        </p:txBody>
      </p:sp>
    </p:spTree>
    <p:extLst>
      <p:ext uri="{BB962C8B-B14F-4D97-AF65-F5344CB8AC3E}">
        <p14:creationId xmlns:p14="http://schemas.microsoft.com/office/powerpoint/2010/main" val="213951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r>
              <a:rPr lang="en-US" altLang="en-US" sz="4000" smtClean="0">
                <a:ea typeface="ＭＳ Ｐゴシック" pitchFamily="34" charset="-128"/>
              </a:rPr>
              <a:t>The Progressives</a:t>
            </a:r>
            <a:r>
              <a:rPr lang="ja-JP" altLang="en-US" sz="4000" smtClean="0">
                <a:ea typeface="ＭＳ Ｐゴシック" pitchFamily="34" charset="-128"/>
              </a:rPr>
              <a:t>’</a:t>
            </a:r>
            <a:r>
              <a:rPr lang="en-US" altLang="ja-JP" sz="4000" smtClean="0">
                <a:ea typeface="ＭＳ Ｐゴシック" pitchFamily="34" charset="-128"/>
              </a:rPr>
              <a:t> Limited Progress</a:t>
            </a:r>
            <a:endParaRPr lang="en-US" altLang="en-US" sz="4000" smtClean="0">
              <a:ea typeface="ＭＳ Ｐゴシック" pitchFamily="34" charset="-128"/>
            </a:endParaRPr>
          </a:p>
        </p:txBody>
      </p:sp>
      <p:sp>
        <p:nvSpPr>
          <p:cNvPr id="39939" name="Rectangle 1"/>
          <p:cNvSpPr>
            <a:spLocks noGrp="1" noChangeArrowheads="1"/>
          </p:cNvSpPr>
          <p:nvPr>
            <p:ph sz="half" idx="1"/>
          </p:nvPr>
        </p:nvSpPr>
        <p:spPr>
          <a:xfrm>
            <a:off x="457200" y="1536700"/>
            <a:ext cx="3657600" cy="4589463"/>
          </a:xfrm>
        </p:spPr>
        <p:txBody>
          <a:bodyPr/>
          <a:lstStyle/>
          <a:p>
            <a:pPr marL="0" indent="0" eaLnBrk="1" hangingPunct="1">
              <a:buFont typeface="Arial" charset="0"/>
              <a:buNone/>
            </a:pPr>
            <a:r>
              <a:rPr lang="en-US" altLang="en-US" b="1" smtClean="0">
                <a:ea typeface="ＭＳ Ｐゴシック" pitchFamily="34" charset="-128"/>
              </a:rPr>
              <a:t>Ludlow Massacre</a:t>
            </a:r>
            <a:r>
              <a:rPr lang="en-US" altLang="en-US" smtClean="0">
                <a:ea typeface="ＭＳ Ｐゴシック" pitchFamily="34" charset="-128"/>
              </a:rPr>
              <a:t> </a:t>
            </a:r>
            <a:r>
              <a:rPr lang="en-US" altLang="en-US" b="1" smtClean="0">
                <a:ea typeface="ＭＳ Ｐゴシック" pitchFamily="34" charset="-128"/>
              </a:rPr>
              <a:t>–</a:t>
            </a:r>
            <a:r>
              <a:rPr lang="en-US" altLang="en-US" smtClean="0">
                <a:ea typeface="ＭＳ Ｐゴシック" pitchFamily="34" charset="-128"/>
              </a:rPr>
              <a:t> Colorado state troops set a striking miners</a:t>
            </a:r>
            <a:r>
              <a:rPr lang="ja-JP" altLang="en-US" smtClean="0">
                <a:ea typeface="ＭＳ Ｐゴシック" pitchFamily="34" charset="-128"/>
              </a:rPr>
              <a:t>’</a:t>
            </a:r>
            <a:r>
              <a:rPr lang="en-US" altLang="ja-JP" smtClean="0">
                <a:ea typeface="ＭＳ Ｐゴシック" pitchFamily="34" charset="-128"/>
              </a:rPr>
              <a:t> camp ablaze, killing thirteen women and children, an act that outraged laborers throughout the nation. </a:t>
            </a:r>
            <a:endParaRPr lang="en-US" altLang="en-US" smtClean="0">
              <a:ea typeface="ＭＳ Ｐゴシック" pitchFamily="34" charset="-128"/>
            </a:endParaRPr>
          </a:p>
        </p:txBody>
      </p:sp>
      <p:pic>
        <p:nvPicPr>
          <p:cNvPr id="39940"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600200"/>
            <a:ext cx="3810000" cy="3886200"/>
          </a:xfrm>
        </p:spPr>
      </p:pic>
    </p:spTree>
    <p:extLst>
      <p:ext uri="{BB962C8B-B14F-4D97-AF65-F5344CB8AC3E}">
        <p14:creationId xmlns:p14="http://schemas.microsoft.com/office/powerpoint/2010/main" val="31733170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fontAlgn="auto" hangingPunct="1">
              <a:spcAft>
                <a:spcPts val="0"/>
              </a:spcAft>
              <a:defRPr/>
            </a:pPr>
            <a:r>
              <a:rPr lang="en-US" smtClean="0"/>
              <a:t>Triangle Shirtwaist Fire</a:t>
            </a:r>
          </a:p>
        </p:txBody>
      </p:sp>
      <p:pic>
        <p:nvPicPr>
          <p:cNvPr id="40963" name="Picture 2" descr="photo, page 61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00200"/>
            <a:ext cx="4191000" cy="4343400"/>
          </a:xfrm>
          <a:noFill/>
        </p:spPr>
      </p:pic>
      <p:sp>
        <p:nvSpPr>
          <p:cNvPr id="40964" name="Text Placeholder 3"/>
          <p:cNvSpPr>
            <a:spLocks noGrp="1"/>
          </p:cNvSpPr>
          <p:nvPr>
            <p:ph type="body" sz="half" idx="2"/>
          </p:nvPr>
        </p:nvSpPr>
        <p:spPr/>
        <p:txBody>
          <a:bodyPr/>
          <a:lstStyle/>
          <a:p>
            <a:pPr eaLnBrk="1" hangingPunct="1"/>
            <a:r>
              <a:rPr lang="en-US" altLang="en-US" smtClean="0"/>
              <a:t>March 25, 1911</a:t>
            </a:r>
          </a:p>
          <a:p>
            <a:pPr eaLnBrk="1" hangingPunct="1"/>
            <a:r>
              <a:rPr lang="en-US" altLang="en-US" smtClean="0"/>
              <a:t>146 died, mostly immigrant women</a:t>
            </a:r>
          </a:p>
          <a:p>
            <a:pPr eaLnBrk="1" hangingPunct="1"/>
            <a:r>
              <a:rPr lang="en-US" altLang="en-US" smtClean="0"/>
              <a:t>Average age =19</a:t>
            </a:r>
          </a:p>
          <a:p>
            <a:pPr eaLnBrk="1" hangingPunct="1"/>
            <a:r>
              <a:rPr lang="en-US" altLang="en-US" smtClean="0"/>
              <a:t>Led to labor reform in New York State</a:t>
            </a:r>
          </a:p>
          <a:p>
            <a:pPr eaLnBrk="1" hangingPunct="1"/>
            <a:r>
              <a:rPr lang="en-US" altLang="en-US" smtClean="0"/>
              <a:t>Also spurred reform of city government</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69944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p:txBody>
          <a:bodyPr>
            <a:normAutofit fontScale="90000"/>
          </a:bodyPr>
          <a:lstStyle/>
          <a:p>
            <a:pPr algn="ctr" eaLnBrk="1" fontAlgn="auto" hangingPunct="1">
              <a:spcAft>
                <a:spcPts val="0"/>
              </a:spcAft>
              <a:defRPr/>
            </a:pPr>
            <a:r>
              <a:rPr lang="en-US" smtClean="0"/>
              <a:t>Triangle Shirtwaist Fire Aftermath</a:t>
            </a:r>
          </a:p>
        </p:txBody>
      </p:sp>
      <p:pic>
        <p:nvPicPr>
          <p:cNvPr id="41987" name="Content Placeholder 7" descr="Photograph-Locked_Exit_Door.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4038600" cy="4343400"/>
          </a:xfrm>
        </p:spPr>
      </p:pic>
      <p:pic>
        <p:nvPicPr>
          <p:cNvPr id="41988" name="Content Placeholder 9" descr="Photograph-Charred_Remains_In_Elevator.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56125" y="1536700"/>
            <a:ext cx="3384550" cy="4589463"/>
          </a:xfrm>
        </p:spPr>
      </p:pic>
    </p:spTree>
    <p:extLst>
      <p:ext uri="{BB962C8B-B14F-4D97-AF65-F5344CB8AC3E}">
        <p14:creationId xmlns:p14="http://schemas.microsoft.com/office/powerpoint/2010/main" val="2530425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fontAlgn="auto" hangingPunct="1">
              <a:spcAft>
                <a:spcPts val="0"/>
              </a:spcAft>
              <a:defRPr/>
            </a:pPr>
            <a:r>
              <a:rPr lang="en-US" smtClean="0"/>
              <a:t>Urban Reformers</a:t>
            </a:r>
          </a:p>
        </p:txBody>
      </p:sp>
      <p:sp>
        <p:nvSpPr>
          <p:cNvPr id="43011" name="Rectangle 4"/>
          <p:cNvSpPr>
            <a:spLocks noGrp="1" noChangeArrowheads="1"/>
          </p:cNvSpPr>
          <p:nvPr>
            <p:ph sz="half" idx="1"/>
          </p:nvPr>
        </p:nvSpPr>
        <p:spPr/>
        <p:txBody>
          <a:bodyPr/>
          <a:lstStyle/>
          <a:p>
            <a:pPr eaLnBrk="1" hangingPunct="1"/>
            <a:endParaRPr lang="en-US" altLang="en-US" sz="2600" smtClean="0"/>
          </a:p>
        </p:txBody>
      </p:sp>
      <p:sp>
        <p:nvSpPr>
          <p:cNvPr id="43012" name="Rectangle 3"/>
          <p:cNvSpPr>
            <a:spLocks noGrp="1" noChangeArrowheads="1"/>
          </p:cNvSpPr>
          <p:nvPr>
            <p:ph type="body" sz="half" idx="2"/>
          </p:nvPr>
        </p:nvSpPr>
        <p:spPr>
          <a:xfrm>
            <a:off x="4267200" y="1600200"/>
            <a:ext cx="4038600" cy="4530725"/>
          </a:xfrm>
        </p:spPr>
        <p:txBody>
          <a:bodyPr/>
          <a:lstStyle/>
          <a:p>
            <a:pPr eaLnBrk="1" hangingPunct="1"/>
            <a:r>
              <a:rPr lang="en-US" altLang="en-US" sz="1600" smtClean="0"/>
              <a:t>Well-educated young women and men hoped to relieve the effects of poverty by providing social services for people in the neighborhood.</a:t>
            </a:r>
          </a:p>
          <a:p>
            <a:pPr eaLnBrk="1" hangingPunct="1">
              <a:buFont typeface="Wingdings" pitchFamily="2" charset="2"/>
              <a:buNone/>
            </a:pPr>
            <a:endParaRPr lang="en-US" altLang="en-US" sz="1600" smtClean="0"/>
          </a:p>
          <a:p>
            <a:pPr eaLnBrk="1" hangingPunct="1"/>
            <a:r>
              <a:rPr lang="en-US" altLang="en-US" sz="1600" smtClean="0"/>
              <a:t>Most famous of this experiment was </a:t>
            </a:r>
            <a:r>
              <a:rPr lang="en-US" altLang="en-US" sz="1600" smtClean="0">
                <a:solidFill>
                  <a:srgbClr val="0000FF"/>
                </a:solidFill>
              </a:rPr>
              <a:t>Hull House</a:t>
            </a:r>
            <a:r>
              <a:rPr lang="en-US" altLang="en-US" sz="1600" smtClean="0"/>
              <a:t> in Chicago – opened by </a:t>
            </a:r>
            <a:r>
              <a:rPr lang="en-US" altLang="en-US" sz="1600" smtClean="0">
                <a:solidFill>
                  <a:srgbClr val="0000FF"/>
                </a:solidFill>
              </a:rPr>
              <a:t>Jane Addams</a:t>
            </a:r>
            <a:r>
              <a:rPr lang="en-US" altLang="en-US" sz="1600" smtClean="0"/>
              <a:t> in 1889</a:t>
            </a:r>
          </a:p>
          <a:p>
            <a:pPr eaLnBrk="1" hangingPunct="1"/>
            <a:endParaRPr lang="en-US" altLang="en-US" sz="1600" smtClean="0"/>
          </a:p>
          <a:p>
            <a:pPr eaLnBrk="1" hangingPunct="1"/>
            <a:r>
              <a:rPr lang="en-US" altLang="en-US" sz="1600" smtClean="0">
                <a:latin typeface="Arial" charset="0"/>
                <a:ea typeface="ＭＳ Ｐゴシック" pitchFamily="34" charset="-128"/>
              </a:rPr>
              <a:t>Florence Kelley</a:t>
            </a:r>
          </a:p>
          <a:p>
            <a:pPr lvl="1" eaLnBrk="1" hangingPunct="1"/>
            <a:r>
              <a:rPr lang="en-US" altLang="en-US" sz="1600" smtClean="0">
                <a:latin typeface="Arial" charset="0"/>
                <a:ea typeface="ＭＳ Ｐゴシック" pitchFamily="34" charset="-128"/>
              </a:rPr>
              <a:t>Her reports pushed legislation for the eight-hour work day for women and child labor laws in Illinois</a:t>
            </a:r>
            <a:r>
              <a:rPr lang="en-US" altLang="en-US" smtClean="0">
                <a:latin typeface="Arial" charset="0"/>
                <a:ea typeface="ＭＳ Ｐゴシック" pitchFamily="34" charset="-128"/>
              </a:rPr>
              <a:t>.</a:t>
            </a:r>
          </a:p>
          <a:p>
            <a:pPr eaLnBrk="1" hangingPunct="1"/>
            <a:endParaRPr lang="en-US" altLang="en-US" sz="2400" smtClean="0"/>
          </a:p>
          <a:p>
            <a:pPr eaLnBrk="1" hangingPunct="1">
              <a:buFont typeface="Wingdings" pitchFamily="2" charset="2"/>
              <a:buNone/>
            </a:pPr>
            <a:endParaRPr lang="en-US" altLang="en-US" sz="2000" smtClean="0"/>
          </a:p>
        </p:txBody>
      </p:sp>
      <p:pic>
        <p:nvPicPr>
          <p:cNvPr id="43013" name="Picture 6" descr="225px-Jane_Addams_profile">
            <a:hlinkClick r:id="rId2" tooltip="Jane Addams profile.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59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fontAlgn="auto" hangingPunct="1">
              <a:spcAft>
                <a:spcPts val="0"/>
              </a:spcAft>
              <a:defRPr/>
            </a:pPr>
            <a:r>
              <a:rPr lang="en-US" smtClean="0"/>
              <a:t>Urban Reformers</a:t>
            </a:r>
          </a:p>
        </p:txBody>
      </p:sp>
      <p:sp>
        <p:nvSpPr>
          <p:cNvPr id="44035" name="Rectangle 4"/>
          <p:cNvSpPr>
            <a:spLocks noGrp="1" noChangeArrowheads="1"/>
          </p:cNvSpPr>
          <p:nvPr>
            <p:ph type="body" idx="1"/>
          </p:nvPr>
        </p:nvSpPr>
        <p:spPr>
          <a:xfrm rot="10800000" flipH="1" flipV="1">
            <a:off x="531035" y="1078785"/>
            <a:ext cx="2366931" cy="1423829"/>
          </a:xfrm>
        </p:spPr>
        <p:txBody>
          <a:bodyPr>
            <a:normAutofit/>
          </a:bodyPr>
          <a:lstStyle/>
          <a:p>
            <a:pPr eaLnBrk="1" hangingPunct="1">
              <a:lnSpc>
                <a:spcPct val="60000"/>
              </a:lnSpc>
            </a:pPr>
            <a:r>
              <a:rPr lang="en-US" altLang="en-US" sz="1800" dirty="0" smtClean="0"/>
              <a:t>Jacob Riis – How the Other Half Lives – Chronicled Urban Poor</a:t>
            </a:r>
            <a:endParaRPr lang="en-US" altLang="en-US" sz="1800" dirty="0" smtClean="0"/>
          </a:p>
        </p:txBody>
      </p:sp>
      <p:pic>
        <p:nvPicPr>
          <p:cNvPr id="44036" name="Content Placeholder 5" descr="riis-2.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673350"/>
            <a:ext cx="3657600" cy="2954338"/>
          </a:xfrm>
        </p:spPr>
      </p:pic>
      <p:sp>
        <p:nvSpPr>
          <p:cNvPr id="44037" name="Text Placeholder 6"/>
          <p:cNvSpPr>
            <a:spLocks noGrp="1"/>
          </p:cNvSpPr>
          <p:nvPr>
            <p:ph type="body" sz="quarter" idx="3"/>
          </p:nvPr>
        </p:nvSpPr>
        <p:spPr/>
        <p:txBody>
          <a:bodyPr/>
          <a:lstStyle/>
          <a:p>
            <a:pPr eaLnBrk="1" hangingPunct="1"/>
            <a:endParaRPr lang="en-US" altLang="en-US" smtClean="0"/>
          </a:p>
        </p:txBody>
      </p:sp>
      <p:pic>
        <p:nvPicPr>
          <p:cNvPr id="44038" name="Content Placeholder 8" descr="riis6.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343400" y="3662363"/>
            <a:ext cx="3810000" cy="2281237"/>
          </a:xfrm>
        </p:spPr>
      </p:pic>
      <p:pic>
        <p:nvPicPr>
          <p:cNvPr id="44039" name="Picture 7" descr="Room in a tenement, 19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24000"/>
            <a:ext cx="403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4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Political Reforms – State/Local</a:t>
            </a:r>
          </a:p>
        </p:txBody>
      </p:sp>
      <p:sp>
        <p:nvSpPr>
          <p:cNvPr id="45059" name="Rectangle 4"/>
          <p:cNvSpPr>
            <a:spLocks noGrp="1" noChangeArrowheads="1"/>
          </p:cNvSpPr>
          <p:nvPr>
            <p:ph type="body" sz="half" idx="1"/>
          </p:nvPr>
        </p:nvSpPr>
        <p:spPr>
          <a:xfrm>
            <a:off x="457200" y="1143000"/>
            <a:ext cx="4038600" cy="4987925"/>
          </a:xfrm>
        </p:spPr>
        <p:txBody>
          <a:bodyPr/>
          <a:lstStyle/>
          <a:p>
            <a:pPr eaLnBrk="1" hangingPunct="1"/>
            <a:endParaRPr lang="en-US" altLang="en-US" sz="2600" smtClean="0"/>
          </a:p>
          <a:p>
            <a:pPr eaLnBrk="1" hangingPunct="1"/>
            <a:r>
              <a:rPr lang="en-US" altLang="en-US" sz="2600" smtClean="0"/>
              <a:t>Attempt to reform state and local governments</a:t>
            </a:r>
          </a:p>
          <a:p>
            <a:pPr eaLnBrk="1" hangingPunct="1"/>
            <a:r>
              <a:rPr lang="en-US" altLang="en-US" sz="2600" smtClean="0"/>
              <a:t>Referendum</a:t>
            </a:r>
          </a:p>
          <a:p>
            <a:pPr eaLnBrk="1" hangingPunct="1"/>
            <a:r>
              <a:rPr lang="en-US" altLang="en-US" sz="2600" smtClean="0"/>
              <a:t>Recall</a:t>
            </a:r>
          </a:p>
          <a:p>
            <a:pPr eaLnBrk="1" hangingPunct="1"/>
            <a:r>
              <a:rPr lang="en-US" altLang="en-US" sz="2600" smtClean="0"/>
              <a:t>Initiative</a:t>
            </a:r>
          </a:p>
          <a:p>
            <a:pPr eaLnBrk="1" hangingPunct="1"/>
            <a:r>
              <a:rPr lang="en-US" altLang="en-US" sz="2600" smtClean="0"/>
              <a:t>City Manager System</a:t>
            </a:r>
          </a:p>
          <a:p>
            <a:pPr eaLnBrk="1" hangingPunct="1"/>
            <a:r>
              <a:rPr lang="en-US" altLang="en-US" sz="2600" smtClean="0"/>
              <a:t>Commission government</a:t>
            </a:r>
          </a:p>
        </p:txBody>
      </p:sp>
      <p:pic>
        <p:nvPicPr>
          <p:cNvPr id="45060" name="Content Placeholder 6" descr="tammany400.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7262" y="1717675"/>
            <a:ext cx="3800475" cy="4295775"/>
          </a:xfrm>
        </p:spPr>
      </p:pic>
    </p:spTree>
    <p:extLst>
      <p:ext uri="{BB962C8B-B14F-4D97-AF65-F5344CB8AC3E}">
        <p14:creationId xmlns:p14="http://schemas.microsoft.com/office/powerpoint/2010/main" val="246616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fontAlgn="auto" hangingPunct="1">
              <a:spcAft>
                <a:spcPts val="0"/>
              </a:spcAft>
              <a:defRPr/>
            </a:pPr>
            <a:r>
              <a:rPr lang="en-US" smtClean="0"/>
              <a:t>Muckrakers</a:t>
            </a:r>
          </a:p>
        </p:txBody>
      </p:sp>
      <p:sp>
        <p:nvSpPr>
          <p:cNvPr id="46083" name="Rectangle 4"/>
          <p:cNvSpPr>
            <a:spLocks noGrp="1" noChangeArrowheads="1"/>
          </p:cNvSpPr>
          <p:nvPr>
            <p:ph sz="half" idx="1"/>
          </p:nvPr>
        </p:nvSpPr>
        <p:spPr/>
        <p:txBody>
          <a:bodyPr/>
          <a:lstStyle/>
          <a:p>
            <a:pPr eaLnBrk="1" hangingPunct="1"/>
            <a:endParaRPr lang="en-US" altLang="en-US" sz="2600" smtClean="0"/>
          </a:p>
        </p:txBody>
      </p:sp>
      <p:sp>
        <p:nvSpPr>
          <p:cNvPr id="46084" name="Rectangle 5"/>
          <p:cNvSpPr>
            <a:spLocks noGrp="1" noChangeArrowheads="1"/>
          </p:cNvSpPr>
          <p:nvPr>
            <p:ph type="body" sz="half" idx="2"/>
          </p:nvPr>
        </p:nvSpPr>
        <p:spPr>
          <a:xfrm>
            <a:off x="4343400" y="1371600"/>
            <a:ext cx="4038600" cy="4759325"/>
          </a:xfrm>
        </p:spPr>
        <p:txBody>
          <a:bodyPr>
            <a:normAutofit fontScale="92500" lnSpcReduction="10000"/>
          </a:bodyPr>
          <a:lstStyle/>
          <a:p>
            <a:pPr eaLnBrk="1" hangingPunct="1"/>
            <a:r>
              <a:rPr lang="en-US" altLang="en-US" sz="2600" smtClean="0"/>
              <a:t>Phrase coined by Teddy Roosevelt</a:t>
            </a:r>
          </a:p>
          <a:p>
            <a:pPr eaLnBrk="1" hangingPunct="1"/>
            <a:r>
              <a:rPr lang="en-US" altLang="en-US" sz="2600" smtClean="0"/>
              <a:t>Investigative journalists</a:t>
            </a:r>
          </a:p>
          <a:p>
            <a:pPr eaLnBrk="1" hangingPunct="1"/>
            <a:r>
              <a:rPr lang="en-US" altLang="en-US" sz="2600" smtClean="0"/>
              <a:t>Mobilized national opinion</a:t>
            </a:r>
          </a:p>
          <a:p>
            <a:pPr eaLnBrk="1" hangingPunct="1"/>
            <a:r>
              <a:rPr lang="en-US" altLang="en-US" sz="2600" smtClean="0"/>
              <a:t>Ida Tarbell – Standard Oil</a:t>
            </a:r>
          </a:p>
          <a:p>
            <a:pPr eaLnBrk="1" hangingPunct="1"/>
            <a:r>
              <a:rPr lang="en-US" altLang="en-US" sz="2600" smtClean="0"/>
              <a:t>Lincoln Steffens – big city politics</a:t>
            </a:r>
          </a:p>
          <a:p>
            <a:pPr eaLnBrk="1" hangingPunct="1"/>
            <a:r>
              <a:rPr lang="en-US" altLang="en-US" sz="2600" smtClean="0"/>
              <a:t>Upton Sinclair – “The Jungle”</a:t>
            </a:r>
          </a:p>
          <a:p>
            <a:pPr lvl="1" eaLnBrk="1" hangingPunct="1"/>
            <a:r>
              <a:rPr lang="en-US" altLang="en-US" sz="2200" smtClean="0"/>
              <a:t>Led to Pure Food and Drug Act</a:t>
            </a:r>
          </a:p>
        </p:txBody>
      </p:sp>
      <p:pic>
        <p:nvPicPr>
          <p:cNvPr id="46085" name="Picture 7" descr="180px-McCluresCoverJan1901">
            <a:hlinkClick r:id="rId2" tooltip="McClure's Magazine (cover, Jan, 1901) published many early muckraker articl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403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475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p:txBody>
          <a:bodyPr/>
          <a:lstStyle/>
          <a:p>
            <a:pPr eaLnBrk="1" fontAlgn="auto" hangingPunct="1">
              <a:spcAft>
                <a:spcPts val="0"/>
              </a:spcAft>
              <a:defRPr/>
            </a:pPr>
            <a:r>
              <a:rPr lang="en-US" smtClean="0">
                <a:latin typeface="Times" charset="0"/>
                <a:ea typeface="ＭＳ Ｐゴシック" pitchFamily="34" charset="-128"/>
              </a:rPr>
              <a:t>New Journalism: Muckraking </a:t>
            </a:r>
          </a:p>
        </p:txBody>
      </p:sp>
      <p:sp>
        <p:nvSpPr>
          <p:cNvPr id="47107" name="Rectangle 5"/>
          <p:cNvSpPr>
            <a:spLocks noGrp="1"/>
          </p:cNvSpPr>
          <p:nvPr>
            <p:ph sz="half" idx="1"/>
          </p:nvPr>
        </p:nvSpPr>
        <p:spPr>
          <a:xfrm>
            <a:off x="457200" y="1536700"/>
            <a:ext cx="3657600" cy="4589463"/>
          </a:xfrm>
        </p:spPr>
        <p:txBody>
          <a:bodyPr/>
          <a:lstStyle/>
          <a:p>
            <a:pPr eaLnBrk="1" hangingPunct="1"/>
            <a:r>
              <a:rPr lang="en-US" altLang="en-US" sz="2000" smtClean="0">
                <a:latin typeface="Arial" charset="0"/>
                <a:ea typeface="ＭＳ Ｐゴシック" pitchFamily="34" charset="-128"/>
              </a:rPr>
              <a:t>A new breed of investigative journalist began exposing the public to the plight of slum life, pioneered by McClure’s Magazine. </a:t>
            </a:r>
          </a:p>
          <a:p>
            <a:pPr lvl="1" eaLnBrk="1" hangingPunct="1"/>
            <a:r>
              <a:rPr lang="en-US" altLang="en-US" sz="2000" smtClean="0">
                <a:latin typeface="Arial" charset="0"/>
                <a:ea typeface="ＭＳ Ｐゴシック" pitchFamily="34" charset="-128"/>
              </a:rPr>
              <a:t>Muckrakers published accounts of urban poverty, and unsafe labor conditions, as well as corruption in government and business. </a:t>
            </a:r>
          </a:p>
        </p:txBody>
      </p:sp>
      <p:pic>
        <p:nvPicPr>
          <p:cNvPr id="47108"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524000"/>
            <a:ext cx="3733800" cy="4572000"/>
          </a:xfrm>
        </p:spPr>
      </p:pic>
    </p:spTree>
    <p:extLst>
      <p:ext uri="{BB962C8B-B14F-4D97-AF65-F5344CB8AC3E}">
        <p14:creationId xmlns:p14="http://schemas.microsoft.com/office/powerpoint/2010/main" val="1039341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fontAlgn="auto" hangingPunct="1">
              <a:spcAft>
                <a:spcPts val="0"/>
              </a:spcAft>
              <a:defRPr/>
            </a:pPr>
            <a:r>
              <a:rPr lang="en-US" sz="5400" dirty="0" smtClean="0">
                <a:ea typeface="ＭＳ Ｐゴシック" pitchFamily="34" charset="-128"/>
              </a:rPr>
              <a:t>Federal Laws</a:t>
            </a:r>
          </a:p>
        </p:txBody>
      </p:sp>
      <p:sp>
        <p:nvSpPr>
          <p:cNvPr id="48131" name="Rectangle 1"/>
          <p:cNvSpPr>
            <a:spLocks noGrp="1" noChangeArrowheads="1"/>
          </p:cNvSpPr>
          <p:nvPr>
            <p:ph sz="half" idx="1"/>
          </p:nvPr>
        </p:nvSpPr>
        <p:spPr>
          <a:xfrm>
            <a:off x="304800" y="1536700"/>
            <a:ext cx="3810000" cy="4589463"/>
          </a:xfrm>
        </p:spPr>
        <p:txBody>
          <a:bodyPr/>
          <a:lstStyle/>
          <a:p>
            <a:pPr marL="0" indent="0" eaLnBrk="1" hangingPunct="1">
              <a:spcAft>
                <a:spcPts val="600"/>
              </a:spcAft>
              <a:buFont typeface="Arial" charset="0"/>
              <a:buNone/>
            </a:pPr>
            <a:r>
              <a:rPr lang="en-US" altLang="en-US" b="1" smtClean="0">
                <a:ea typeface="ＭＳ Ｐゴシック" pitchFamily="34" charset="-128"/>
              </a:rPr>
              <a:t>Pure Food and Drug Act (1906) –</a:t>
            </a:r>
            <a:r>
              <a:rPr lang="en-US" altLang="en-US" smtClean="0">
                <a:ea typeface="ＭＳ Ｐゴシック" pitchFamily="34" charset="-128"/>
              </a:rPr>
              <a:t> Law levied federal fines for mislabeling food or medicine</a:t>
            </a:r>
          </a:p>
        </p:txBody>
      </p:sp>
      <p:pic>
        <p:nvPicPr>
          <p:cNvPr id="48132"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1295400"/>
            <a:ext cx="4114800" cy="5029200"/>
          </a:xfrm>
        </p:spPr>
      </p:pic>
    </p:spTree>
    <p:extLst>
      <p:ext uri="{BB962C8B-B14F-4D97-AF65-F5344CB8AC3E}">
        <p14:creationId xmlns:p14="http://schemas.microsoft.com/office/powerpoint/2010/main" val="25536408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18_CO-al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391400" cy="5021263"/>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Box 1"/>
          <p:cNvSpPr txBox="1">
            <a:spLocks noChangeArrowheads="1"/>
          </p:cNvSpPr>
          <p:nvPr/>
        </p:nvSpPr>
        <p:spPr bwMode="auto">
          <a:xfrm>
            <a:off x="533400" y="381000"/>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hangingPunct="1">
              <a:spcBef>
                <a:spcPct val="0"/>
              </a:spcBef>
              <a:buClrTx/>
              <a:buFontTx/>
              <a:buNone/>
            </a:pPr>
            <a:r>
              <a:rPr lang="en-US" altLang="en-US" sz="3200">
                <a:latin typeface="Arial" charset="0"/>
              </a:rPr>
              <a:t>What areas of American society were in need of reform?</a:t>
            </a:r>
          </a:p>
        </p:txBody>
      </p:sp>
    </p:spTree>
    <p:extLst>
      <p:ext uri="{BB962C8B-B14F-4D97-AF65-F5344CB8AC3E}">
        <p14:creationId xmlns:p14="http://schemas.microsoft.com/office/powerpoint/2010/main" val="819151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smtClean="0"/>
              <a:t>Constitutional Amendments</a:t>
            </a:r>
          </a:p>
        </p:txBody>
      </p:sp>
      <p:sp>
        <p:nvSpPr>
          <p:cNvPr id="49155" name="Rectangle 5"/>
          <p:cNvSpPr>
            <a:spLocks noGrp="1" noChangeArrowheads="1"/>
          </p:cNvSpPr>
          <p:nvPr>
            <p:ph type="body" sz="half" idx="1"/>
          </p:nvPr>
        </p:nvSpPr>
        <p:spPr>
          <a:xfrm>
            <a:off x="457200" y="1219200"/>
            <a:ext cx="4038600" cy="4911725"/>
          </a:xfrm>
        </p:spPr>
        <p:txBody>
          <a:bodyPr/>
          <a:lstStyle/>
          <a:p>
            <a:pPr eaLnBrk="1" hangingPunct="1">
              <a:lnSpc>
                <a:spcPct val="90000"/>
              </a:lnSpc>
            </a:pPr>
            <a:r>
              <a:rPr lang="en-US" altLang="en-US" sz="2400" smtClean="0"/>
              <a:t>Largest group of amendments in 7 year period since the Bill of Rights was passed</a:t>
            </a:r>
          </a:p>
          <a:p>
            <a:pPr eaLnBrk="1" hangingPunct="1">
              <a:lnSpc>
                <a:spcPct val="90000"/>
              </a:lnSpc>
            </a:pPr>
            <a:r>
              <a:rPr lang="en-US" altLang="en-US" sz="2400" smtClean="0"/>
              <a:t>16</a:t>
            </a:r>
            <a:r>
              <a:rPr lang="en-US" altLang="en-US" sz="2400" baseline="30000" smtClean="0"/>
              <a:t>th</a:t>
            </a:r>
            <a:r>
              <a:rPr lang="en-US" altLang="en-US" sz="2400" smtClean="0"/>
              <a:t>  - Income Tax</a:t>
            </a:r>
          </a:p>
          <a:p>
            <a:pPr eaLnBrk="1" hangingPunct="1">
              <a:lnSpc>
                <a:spcPct val="90000"/>
              </a:lnSpc>
              <a:buFont typeface="Wingdings" pitchFamily="2" charset="2"/>
              <a:buNone/>
            </a:pPr>
            <a:endParaRPr lang="en-US" altLang="en-US" sz="2400" smtClean="0"/>
          </a:p>
          <a:p>
            <a:pPr eaLnBrk="1" hangingPunct="1">
              <a:lnSpc>
                <a:spcPct val="90000"/>
              </a:lnSpc>
            </a:pPr>
            <a:r>
              <a:rPr lang="en-US" altLang="en-US" sz="2400" smtClean="0"/>
              <a:t>17</a:t>
            </a:r>
            <a:r>
              <a:rPr lang="en-US" altLang="en-US" sz="2400" baseline="30000" smtClean="0"/>
              <a:t>th</a:t>
            </a:r>
            <a:r>
              <a:rPr lang="en-US" altLang="en-US" sz="2400" smtClean="0"/>
              <a:t>  - Direct election of senators</a:t>
            </a:r>
          </a:p>
          <a:p>
            <a:pPr eaLnBrk="1" hangingPunct="1">
              <a:lnSpc>
                <a:spcPct val="90000"/>
              </a:lnSpc>
            </a:pPr>
            <a:endParaRPr lang="en-US" altLang="en-US" sz="2400" smtClean="0"/>
          </a:p>
          <a:p>
            <a:pPr eaLnBrk="1" hangingPunct="1">
              <a:lnSpc>
                <a:spcPct val="90000"/>
              </a:lnSpc>
            </a:pPr>
            <a:r>
              <a:rPr lang="en-US" altLang="en-US" sz="2400" smtClean="0"/>
              <a:t>18</a:t>
            </a:r>
            <a:r>
              <a:rPr lang="en-US" altLang="en-US" sz="2400" baseline="30000" smtClean="0"/>
              <a:t>th</a:t>
            </a:r>
            <a:r>
              <a:rPr lang="en-US" altLang="en-US" sz="2400" smtClean="0"/>
              <a:t> – Prohibition</a:t>
            </a:r>
          </a:p>
          <a:p>
            <a:pPr eaLnBrk="1" hangingPunct="1">
              <a:lnSpc>
                <a:spcPct val="90000"/>
              </a:lnSpc>
              <a:buFont typeface="Wingdings" pitchFamily="2" charset="2"/>
              <a:buNone/>
            </a:pPr>
            <a:endParaRPr lang="en-US" altLang="en-US" sz="2400" smtClean="0"/>
          </a:p>
          <a:p>
            <a:pPr eaLnBrk="1" hangingPunct="1">
              <a:lnSpc>
                <a:spcPct val="90000"/>
              </a:lnSpc>
            </a:pPr>
            <a:r>
              <a:rPr lang="en-US" altLang="en-US" sz="2400" smtClean="0"/>
              <a:t>19</a:t>
            </a:r>
            <a:r>
              <a:rPr lang="en-US" altLang="en-US" sz="2400" baseline="30000" smtClean="0"/>
              <a:t>th</a:t>
            </a:r>
            <a:r>
              <a:rPr lang="en-US" altLang="en-US" sz="2400" smtClean="0"/>
              <a:t> – Women’s Suffrage</a:t>
            </a:r>
          </a:p>
          <a:p>
            <a:pPr eaLnBrk="1" hangingPunct="1">
              <a:lnSpc>
                <a:spcPct val="90000"/>
              </a:lnSpc>
              <a:buFont typeface="Wingdings" pitchFamily="2" charset="2"/>
              <a:buNone/>
            </a:pPr>
            <a:endParaRPr lang="en-US" altLang="en-US" sz="2600" smtClean="0"/>
          </a:p>
          <a:p>
            <a:pPr eaLnBrk="1" hangingPunct="1">
              <a:lnSpc>
                <a:spcPct val="90000"/>
              </a:lnSpc>
              <a:buFont typeface="Wingdings" pitchFamily="2" charset="2"/>
              <a:buNone/>
            </a:pPr>
            <a:endParaRPr lang="en-US" altLang="en-US" sz="2600" smtClean="0"/>
          </a:p>
        </p:txBody>
      </p:sp>
      <p:pic>
        <p:nvPicPr>
          <p:cNvPr id="49156" name="Picture 6" descr="SuperStock_1598R-18188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3810000" cy="4084638"/>
          </a:xfrm>
          <a:noFill/>
        </p:spPr>
      </p:pic>
    </p:spTree>
    <p:extLst>
      <p:ext uri="{BB962C8B-B14F-4D97-AF65-F5344CB8AC3E}">
        <p14:creationId xmlns:p14="http://schemas.microsoft.com/office/powerpoint/2010/main" val="3081082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fontAlgn="auto" hangingPunct="1">
              <a:spcAft>
                <a:spcPts val="0"/>
              </a:spcAft>
              <a:defRPr/>
            </a:pPr>
            <a:r>
              <a:rPr lang="en-US" smtClean="0"/>
              <a:t>Prohibition</a:t>
            </a:r>
          </a:p>
        </p:txBody>
      </p:sp>
      <p:pic>
        <p:nvPicPr>
          <p:cNvPr id="50179" name="Content Placeholder 5" descr="Carrie_Nation_Broadside-The_Famous_and_Original_Bar_Room_Smasher.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429000" cy="4530725"/>
          </a:xfrm>
        </p:spPr>
      </p:pic>
      <p:sp>
        <p:nvSpPr>
          <p:cNvPr id="50180" name="Text Placeholder 3"/>
          <p:cNvSpPr>
            <a:spLocks noGrp="1"/>
          </p:cNvSpPr>
          <p:nvPr>
            <p:ph type="body" sz="half" idx="2"/>
          </p:nvPr>
        </p:nvSpPr>
        <p:spPr/>
        <p:txBody>
          <a:bodyPr/>
          <a:lstStyle/>
          <a:p>
            <a:pPr eaLnBrk="1" hangingPunct="1"/>
            <a:r>
              <a:rPr lang="en-US" altLang="en-US" sz="2400" smtClean="0"/>
              <a:t>Led by Anti-Saloon League and Women’s Christian Temperance Union</a:t>
            </a:r>
          </a:p>
          <a:p>
            <a:pPr eaLnBrk="1" hangingPunct="1"/>
            <a:r>
              <a:rPr lang="en-US" altLang="en-US" sz="2400" smtClean="0"/>
              <a:t>Proponents included women’s reformers and industrialists</a:t>
            </a:r>
          </a:p>
          <a:p>
            <a:pPr eaLnBrk="1" hangingPunct="1"/>
            <a:r>
              <a:rPr lang="en-US" altLang="en-US" sz="2400" smtClean="0"/>
              <a:t>By 1916 19 states had already banned sale and manufacture of alcohol</a:t>
            </a:r>
          </a:p>
        </p:txBody>
      </p:sp>
    </p:spTree>
    <p:extLst>
      <p:ext uri="{BB962C8B-B14F-4D97-AF65-F5344CB8AC3E}">
        <p14:creationId xmlns:p14="http://schemas.microsoft.com/office/powerpoint/2010/main" val="4257536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p:txBody>
          <a:bodyPr/>
          <a:lstStyle/>
          <a:p>
            <a:pPr algn="ctr" eaLnBrk="1" fontAlgn="auto" hangingPunct="1">
              <a:spcAft>
                <a:spcPts val="0"/>
              </a:spcAft>
              <a:defRPr/>
            </a:pPr>
            <a:r>
              <a:rPr lang="en-US" smtClean="0"/>
              <a:t>Prohibition Map</a:t>
            </a:r>
          </a:p>
        </p:txBody>
      </p:sp>
      <p:pic>
        <p:nvPicPr>
          <p:cNvPr id="51203" name="Content Placeholder 6" descr="prohibition map.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9675" y="1600200"/>
            <a:ext cx="6115050" cy="4800600"/>
          </a:xfrm>
        </p:spPr>
      </p:pic>
    </p:spTree>
    <p:extLst>
      <p:ext uri="{BB962C8B-B14F-4D97-AF65-F5344CB8AC3E}">
        <p14:creationId xmlns:p14="http://schemas.microsoft.com/office/powerpoint/2010/main" val="3753374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fontAlgn="auto" hangingPunct="1">
              <a:spcAft>
                <a:spcPts val="0"/>
              </a:spcAft>
              <a:defRPr/>
            </a:pPr>
            <a:r>
              <a:rPr lang="en-US" smtClean="0"/>
              <a:t>Prohibition</a:t>
            </a:r>
          </a:p>
        </p:txBody>
      </p:sp>
      <p:sp>
        <p:nvSpPr>
          <p:cNvPr id="52227" name="Text Placeholder 7"/>
          <p:cNvSpPr>
            <a:spLocks noGrp="1"/>
          </p:cNvSpPr>
          <p:nvPr>
            <p:ph type="body" sz="half" idx="1"/>
          </p:nvPr>
        </p:nvSpPr>
        <p:spPr/>
        <p:txBody>
          <a:bodyPr/>
          <a:lstStyle/>
          <a:p>
            <a:pPr eaLnBrk="1" hangingPunct="1"/>
            <a:r>
              <a:rPr lang="en-US" altLang="en-US" sz="2400" smtClean="0"/>
              <a:t>Became wartime issue</a:t>
            </a:r>
          </a:p>
          <a:p>
            <a:pPr eaLnBrk="1" hangingPunct="1"/>
            <a:r>
              <a:rPr lang="en-US" altLang="en-US" sz="2400" smtClean="0"/>
              <a:t>Anti-German sentiment – “Kaiser Beer”</a:t>
            </a:r>
          </a:p>
          <a:p>
            <a:pPr eaLnBrk="1" hangingPunct="1"/>
            <a:r>
              <a:rPr lang="en-US" altLang="en-US" sz="2400" smtClean="0"/>
              <a:t>Congress passes Amendment Dec. 1917</a:t>
            </a:r>
          </a:p>
          <a:p>
            <a:pPr eaLnBrk="1" hangingPunct="1"/>
            <a:r>
              <a:rPr lang="en-US" altLang="en-US" sz="2400" smtClean="0"/>
              <a:t>President Wilson institutes partial ban to conserve grain</a:t>
            </a:r>
          </a:p>
          <a:p>
            <a:pPr eaLnBrk="1" hangingPunct="1"/>
            <a:r>
              <a:rPr lang="en-US" altLang="en-US" sz="2400" smtClean="0"/>
              <a:t>Went into effect1/16/20 </a:t>
            </a:r>
          </a:p>
          <a:p>
            <a:pPr eaLnBrk="1" hangingPunct="1"/>
            <a:endParaRPr lang="en-US" altLang="en-US" smtClean="0"/>
          </a:p>
        </p:txBody>
      </p:sp>
      <p:pic>
        <p:nvPicPr>
          <p:cNvPr id="52228" name="Content Placeholder 9" descr="19190125_American_Issu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524000"/>
            <a:ext cx="3505200" cy="4038600"/>
          </a:xfrm>
        </p:spPr>
      </p:pic>
    </p:spTree>
    <p:extLst>
      <p:ext uri="{BB962C8B-B14F-4D97-AF65-F5344CB8AC3E}">
        <p14:creationId xmlns:p14="http://schemas.microsoft.com/office/powerpoint/2010/main" val="723085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pPr algn="ctr" eaLnBrk="1" fontAlgn="auto" hangingPunct="1">
              <a:spcAft>
                <a:spcPts val="0"/>
              </a:spcAft>
              <a:defRPr/>
            </a:pPr>
            <a:r>
              <a:rPr lang="en-US" smtClean="0"/>
              <a:t>Prohibition</a:t>
            </a:r>
          </a:p>
        </p:txBody>
      </p:sp>
      <p:pic>
        <p:nvPicPr>
          <p:cNvPr id="53251" name="Content Placeholder 7" descr="last call prohibition.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676400"/>
            <a:ext cx="3810000" cy="4419600"/>
          </a:xfrm>
        </p:spPr>
      </p:pic>
      <p:sp>
        <p:nvSpPr>
          <p:cNvPr id="53252" name="Text Placeholder 6"/>
          <p:cNvSpPr>
            <a:spLocks noGrp="1"/>
          </p:cNvSpPr>
          <p:nvPr>
            <p:ph type="body" sz="half" idx="2"/>
          </p:nvPr>
        </p:nvSpPr>
        <p:spPr/>
        <p:txBody>
          <a:bodyPr>
            <a:normAutofit fontScale="92500" lnSpcReduction="10000"/>
          </a:bodyPr>
          <a:lstStyle/>
          <a:p>
            <a:pPr eaLnBrk="1" hangingPunct="1"/>
            <a:r>
              <a:rPr lang="en-US" altLang="en-US" sz="2800" dirty="0" smtClean="0"/>
              <a:t>Prohibition linked to other progressive amendments</a:t>
            </a:r>
          </a:p>
          <a:p>
            <a:pPr eaLnBrk="1" hangingPunct="1"/>
            <a:r>
              <a:rPr lang="en-US" altLang="en-US" sz="2800" dirty="0" smtClean="0"/>
              <a:t>Income tax would make up for lost revenue from liquor tax</a:t>
            </a:r>
          </a:p>
          <a:p>
            <a:pPr eaLnBrk="1" hangingPunct="1"/>
            <a:r>
              <a:rPr lang="en-US" altLang="en-US" sz="2800" dirty="0" smtClean="0"/>
              <a:t>Women voters would support politicians who voted for 18</a:t>
            </a:r>
            <a:r>
              <a:rPr lang="en-US" altLang="en-US" sz="2800" baseline="30000" dirty="0" smtClean="0"/>
              <a:t>th</a:t>
            </a:r>
            <a:r>
              <a:rPr lang="en-US" altLang="en-US" sz="2800" dirty="0" smtClean="0"/>
              <a:t> Amendment</a:t>
            </a:r>
          </a:p>
        </p:txBody>
      </p:sp>
    </p:spTree>
    <p:extLst>
      <p:ext uri="{BB962C8B-B14F-4D97-AF65-F5344CB8AC3E}">
        <p14:creationId xmlns:p14="http://schemas.microsoft.com/office/powerpoint/2010/main" val="150997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a:xfrm>
            <a:off x="457200" y="228600"/>
            <a:ext cx="8229600" cy="1295400"/>
          </a:xfrm>
        </p:spPr>
        <p:txBody>
          <a:bodyPr>
            <a:normAutofit fontScale="90000"/>
          </a:bodyPr>
          <a:lstStyle/>
          <a:p>
            <a:pPr algn="ctr" eaLnBrk="1" fontAlgn="auto" hangingPunct="1">
              <a:spcAft>
                <a:spcPts val="0"/>
              </a:spcAft>
              <a:defRPr/>
            </a:pPr>
            <a:r>
              <a:rPr lang="en-US" smtClean="0"/>
              <a:t>Revival of Women’s Suffrage Movement and Birth of Feminism</a:t>
            </a:r>
          </a:p>
        </p:txBody>
      </p:sp>
      <p:sp>
        <p:nvSpPr>
          <p:cNvPr id="54275" name="Text Placeholder 5"/>
          <p:cNvSpPr>
            <a:spLocks noGrp="1"/>
          </p:cNvSpPr>
          <p:nvPr>
            <p:ph type="body" idx="1"/>
          </p:nvPr>
        </p:nvSpPr>
        <p:spPr/>
        <p:txBody>
          <a:bodyPr/>
          <a:lstStyle/>
          <a:p>
            <a:pPr eaLnBrk="1" hangingPunct="1"/>
            <a:r>
              <a:rPr lang="en-US" altLang="en-US" smtClean="0"/>
              <a:t>Women’s Suffrage</a:t>
            </a:r>
          </a:p>
        </p:txBody>
      </p:sp>
      <p:pic>
        <p:nvPicPr>
          <p:cNvPr id="54276" name="Picture 2" descr="map 2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741613"/>
            <a:ext cx="3657600" cy="2817812"/>
          </a:xfrm>
          <a:noFill/>
        </p:spPr>
      </p:pic>
      <p:sp>
        <p:nvSpPr>
          <p:cNvPr id="54277" name="Text Placeholder 7"/>
          <p:cNvSpPr>
            <a:spLocks noGrp="1"/>
          </p:cNvSpPr>
          <p:nvPr>
            <p:ph type="body" sz="quarter" idx="3"/>
          </p:nvPr>
        </p:nvSpPr>
        <p:spPr/>
        <p:txBody>
          <a:bodyPr/>
          <a:lstStyle/>
          <a:p>
            <a:pPr eaLnBrk="1" hangingPunct="1"/>
            <a:r>
              <a:rPr lang="en-US" altLang="en-US" smtClean="0"/>
              <a:t>Protest March</a:t>
            </a:r>
          </a:p>
        </p:txBody>
      </p:sp>
      <p:pic>
        <p:nvPicPr>
          <p:cNvPr id="54278" name="Content Placeholder 10" descr="imagesCA9HETLR.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343400" y="2286000"/>
            <a:ext cx="3733800" cy="3810000"/>
          </a:xfrm>
        </p:spPr>
      </p:pic>
    </p:spTree>
    <p:extLst>
      <p:ext uri="{BB962C8B-B14F-4D97-AF65-F5344CB8AC3E}">
        <p14:creationId xmlns:p14="http://schemas.microsoft.com/office/powerpoint/2010/main" val="118624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pPr algn="ctr" eaLnBrk="1" fontAlgn="auto" hangingPunct="1">
              <a:spcAft>
                <a:spcPts val="0"/>
              </a:spcAft>
              <a:defRPr/>
            </a:pPr>
            <a:r>
              <a:rPr lang="en-US" smtClean="0"/>
              <a:t>Anti-19</a:t>
            </a:r>
            <a:r>
              <a:rPr lang="en-US" baseline="30000" smtClean="0"/>
              <a:t>th</a:t>
            </a:r>
            <a:r>
              <a:rPr lang="en-US" smtClean="0"/>
              <a:t> Amendment Propaganda</a:t>
            </a:r>
          </a:p>
        </p:txBody>
      </p:sp>
      <p:pic>
        <p:nvPicPr>
          <p:cNvPr id="55299" name="Content Placeholder 6" descr="Postcard-Mummys_a_Suffragett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752600"/>
            <a:ext cx="3048000" cy="4267200"/>
          </a:xfrm>
        </p:spPr>
      </p:pic>
      <p:pic>
        <p:nvPicPr>
          <p:cNvPr id="55300" name="Content Placeholder 7" descr="Postcard-Where_Oh_Where_Is_My_Wandering_Wife_Tonigh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0138" y="1760538"/>
            <a:ext cx="2676525" cy="4143375"/>
          </a:xfrm>
        </p:spPr>
      </p:pic>
    </p:spTree>
    <p:extLst>
      <p:ext uri="{BB962C8B-B14F-4D97-AF65-F5344CB8AC3E}">
        <p14:creationId xmlns:p14="http://schemas.microsoft.com/office/powerpoint/2010/main" val="679847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Keene Line Art_Page_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307975"/>
            <a:ext cx="5781675" cy="5851525"/>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1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1322387"/>
          </a:xfrm>
        </p:spPr>
        <p:txBody>
          <a:bodyPr wrap="square" numCol="1" anchorCtr="0" compatLnSpc="1">
            <a:prstTxWarp prst="textNoShape">
              <a:avLst/>
            </a:prstTxWarp>
            <a:normAutofit fontScale="90000"/>
          </a:bodyPr>
          <a:lstStyle/>
          <a:p>
            <a:pPr eaLnBrk="1" hangingPunct="1"/>
            <a:r>
              <a:rPr lang="en-US" altLang="en-US" sz="3700" smtClean="0"/>
              <a:t>The Progressive Presidents – Who was the “Most Progressive”</a:t>
            </a:r>
          </a:p>
        </p:txBody>
      </p:sp>
      <p:pic>
        <p:nvPicPr>
          <p:cNvPr id="57347" name="Picture 10" descr="William Howard Taft">
            <a:hlinkClick r:id="rId2" tooltip="William Howard Taf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762000" y="2362200"/>
            <a:ext cx="1646238" cy="2128838"/>
          </a:xfrm>
        </p:spPr>
      </p:pic>
      <p:pic>
        <p:nvPicPr>
          <p:cNvPr id="57348" name="Picture 11" descr="Woodrow Wilson">
            <a:hlinkClick r:id="rId4" tooltip="Woodrow Wilson"/>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400800" y="2362200"/>
            <a:ext cx="1676400" cy="2438400"/>
          </a:xfrm>
        </p:spPr>
      </p:pic>
      <p:pic>
        <p:nvPicPr>
          <p:cNvPr id="57349" name="Picture 9" descr="Theodore Roosevelt">
            <a:hlinkClick r:id="rId6" tooltip="Theodore Roosevel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057400"/>
            <a:ext cx="33543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931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smtClean="0"/>
              <a:t>The Progressive Presidents</a:t>
            </a:r>
          </a:p>
        </p:txBody>
      </p:sp>
      <p:sp>
        <p:nvSpPr>
          <p:cNvPr id="58371" name="Rectangle 8"/>
          <p:cNvSpPr>
            <a:spLocks noGrp="1" noChangeArrowheads="1"/>
          </p:cNvSpPr>
          <p:nvPr>
            <p:ph idx="1"/>
          </p:nvPr>
        </p:nvSpPr>
        <p:spPr/>
        <p:txBody>
          <a:bodyPr>
            <a:normAutofit fontScale="92500" lnSpcReduction="20000"/>
          </a:bodyPr>
          <a:lstStyle/>
          <a:p>
            <a:pPr eaLnBrk="1" hangingPunct="1"/>
            <a:r>
              <a:rPr lang="en-US" altLang="en-US" dirty="0" smtClean="0"/>
              <a:t>TR earns reputation as a “trustbuster”</a:t>
            </a:r>
          </a:p>
          <a:p>
            <a:pPr eaLnBrk="1" hangingPunct="1"/>
            <a:r>
              <a:rPr lang="en-US" altLang="en-US" dirty="0" smtClean="0"/>
              <a:t>Often worked around Congress and expanded Presidential </a:t>
            </a:r>
            <a:r>
              <a:rPr lang="en-US" altLang="en-US" dirty="0" smtClean="0"/>
              <a:t>power</a:t>
            </a:r>
          </a:p>
          <a:p>
            <a:r>
              <a:rPr lang="en-US" altLang="en-US" dirty="0">
                <a:ea typeface="ＭＳ Ｐゴシック" pitchFamily="34" charset="-128"/>
              </a:rPr>
              <a:t>Roosevelt viewed the presidency as a “bully pulpit” to promote progressive reforms.</a:t>
            </a:r>
          </a:p>
          <a:p>
            <a:pPr lvl="1"/>
            <a:r>
              <a:rPr lang="en-US" altLang="en-US" sz="2400" dirty="0">
                <a:ea typeface="ＭＳ Ｐゴシック" pitchFamily="34" charset="-128"/>
              </a:rPr>
              <a:t>He pressured mine owners into a settlement that won better pay for miners. </a:t>
            </a:r>
          </a:p>
          <a:p>
            <a:pPr marL="114300" indent="0" eaLnBrk="1" hangingPunct="1">
              <a:buNone/>
            </a:pPr>
            <a:endParaRPr lang="en-US" altLang="en-US" dirty="0" smtClean="0"/>
          </a:p>
          <a:p>
            <a:pPr eaLnBrk="1" hangingPunct="1"/>
            <a:r>
              <a:rPr lang="en-US" altLang="en-US" dirty="0" smtClean="0"/>
              <a:t>Taft worked within constitutional structure and was seen as less </a:t>
            </a:r>
            <a:r>
              <a:rPr lang="en-US" altLang="en-US" dirty="0" smtClean="0"/>
              <a:t>effective</a:t>
            </a:r>
          </a:p>
          <a:p>
            <a:pPr eaLnBrk="1" hangingPunct="1"/>
            <a:endParaRPr lang="en-US" altLang="en-US" dirty="0" smtClean="0"/>
          </a:p>
          <a:p>
            <a:pPr eaLnBrk="1" hangingPunct="1"/>
            <a:r>
              <a:rPr lang="en-US" altLang="en-US" dirty="0" smtClean="0"/>
              <a:t>Wilson “The Professor” – Effective but limited in viewpoint  - refused to support women’s vote, low interest loans to farmers, or exempt unions from anti-trust laws</a:t>
            </a:r>
          </a:p>
        </p:txBody>
      </p:sp>
    </p:spTree>
    <p:extLst>
      <p:ext uri="{BB962C8B-B14F-4D97-AF65-F5344CB8AC3E}">
        <p14:creationId xmlns:p14="http://schemas.microsoft.com/office/powerpoint/2010/main" val="275328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AACQSWA0-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700088"/>
            <a:ext cx="8661400" cy="5202237"/>
          </a:xfrm>
          <a:prstGeom prst="rect">
            <a:avLst/>
          </a:prstGeom>
          <a:noFill/>
          <a:ln w="38100">
            <a:solidFill>
              <a:srgbClr val="9BB23D"/>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67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p:cNvSpPr>
          <p:nvPr>
            <p:ph type="title"/>
          </p:nvPr>
        </p:nvSpPr>
        <p:spPr/>
        <p:txBody>
          <a:bodyPr/>
          <a:lstStyle/>
          <a:p>
            <a:pPr eaLnBrk="1" fontAlgn="auto" hangingPunct="1">
              <a:spcAft>
                <a:spcPts val="0"/>
              </a:spcAft>
              <a:defRPr/>
            </a:pPr>
            <a:r>
              <a:rPr lang="en-US" smtClean="0">
                <a:latin typeface="Times" charset="0"/>
                <a:ea typeface="ＭＳ Ｐゴシック" pitchFamily="34" charset="-128"/>
              </a:rPr>
              <a:t>Trust-busting and Regulation</a:t>
            </a:r>
          </a:p>
        </p:txBody>
      </p:sp>
      <p:sp>
        <p:nvSpPr>
          <p:cNvPr id="60419" name="Rectangle 5"/>
          <p:cNvSpPr>
            <a:spLocks noGrp="1"/>
          </p:cNvSpPr>
          <p:nvPr>
            <p:ph sz="half" idx="1"/>
          </p:nvPr>
        </p:nvSpPr>
        <p:spPr>
          <a:xfrm>
            <a:off x="457200" y="1536700"/>
            <a:ext cx="3657600" cy="4589463"/>
          </a:xfrm>
        </p:spPr>
        <p:txBody>
          <a:bodyPr>
            <a:normAutofit lnSpcReduction="10000"/>
          </a:bodyPr>
          <a:lstStyle/>
          <a:p>
            <a:pPr eaLnBrk="1" hangingPunct="1"/>
            <a:r>
              <a:rPr lang="en-US" altLang="en-US" sz="1800" smtClean="0">
                <a:latin typeface="Arial" charset="0"/>
                <a:ea typeface="ＭＳ Ｐゴシック" pitchFamily="34" charset="-128"/>
              </a:rPr>
              <a:t>Roosevelt favored passing regulatory laws including:</a:t>
            </a:r>
          </a:p>
          <a:p>
            <a:pPr lvl="1" eaLnBrk="1" hangingPunct="1"/>
            <a:r>
              <a:rPr lang="en-US" altLang="en-US" sz="1800" smtClean="0">
                <a:latin typeface="Arial" charset="0"/>
                <a:ea typeface="ＭＳ Ｐゴシック" pitchFamily="34" charset="-128"/>
              </a:rPr>
              <a:t>Hepburn Act: strengthened the Interstate Commerce Commission</a:t>
            </a:r>
          </a:p>
          <a:p>
            <a:pPr lvl="1" eaLnBrk="1" hangingPunct="1"/>
            <a:r>
              <a:rPr lang="en-US" altLang="en-US" sz="1800" smtClean="0">
                <a:latin typeface="Arial" charset="0"/>
                <a:ea typeface="ＭＳ Ｐゴシック" pitchFamily="34" charset="-128"/>
              </a:rPr>
              <a:t>Pure Food and Drug Act</a:t>
            </a:r>
          </a:p>
          <a:p>
            <a:pPr lvl="1" eaLnBrk="1" hangingPunct="1"/>
            <a:r>
              <a:rPr lang="en-US" altLang="en-US" sz="1800" smtClean="0">
                <a:latin typeface="Arial" charset="0"/>
                <a:ea typeface="ＭＳ Ｐゴシック" pitchFamily="34" charset="-128"/>
              </a:rPr>
              <a:t>Meat Inspection Act</a:t>
            </a:r>
          </a:p>
          <a:p>
            <a:pPr lvl="1" eaLnBrk="1" hangingPunct="1">
              <a:buFont typeface="Arial" charset="0"/>
              <a:buNone/>
            </a:pPr>
            <a:endParaRPr lang="en-US" altLang="en-US" sz="1800" smtClean="0">
              <a:latin typeface="Arial" charset="0"/>
              <a:ea typeface="ＭＳ Ｐゴシック" pitchFamily="34" charset="-128"/>
            </a:endParaRPr>
          </a:p>
          <a:p>
            <a:pPr eaLnBrk="1" hangingPunct="1"/>
            <a:r>
              <a:rPr lang="en-US" altLang="en-US" sz="1800" smtClean="0">
                <a:latin typeface="Arial" charset="0"/>
                <a:ea typeface="ＭＳ Ｐゴシック" pitchFamily="34" charset="-128"/>
              </a:rPr>
              <a:t>“Trustbuster”: justice department to prosecute monopolies</a:t>
            </a:r>
          </a:p>
          <a:p>
            <a:pPr eaLnBrk="1" hangingPunct="1">
              <a:buFont typeface="Arial" charset="0"/>
              <a:buNone/>
            </a:pPr>
            <a:endParaRPr lang="en-US" altLang="en-US" sz="1800" smtClean="0">
              <a:latin typeface="Arial" charset="0"/>
              <a:ea typeface="ＭＳ Ｐゴシック" pitchFamily="34" charset="-128"/>
            </a:endParaRPr>
          </a:p>
          <a:p>
            <a:pPr eaLnBrk="1" hangingPunct="1"/>
            <a:r>
              <a:rPr lang="en-US" altLang="en-US" sz="1800" smtClean="0">
                <a:latin typeface="Arial" charset="0"/>
                <a:ea typeface="ＭＳ Ｐゴシック" pitchFamily="34" charset="-128"/>
              </a:rPr>
              <a:t>TR considered government  regulation the best way to deal with big business.</a:t>
            </a:r>
          </a:p>
          <a:p>
            <a:pPr eaLnBrk="1" hangingPunct="1"/>
            <a:endParaRPr lang="en-US" altLang="en-US" sz="2000" smtClean="0">
              <a:latin typeface="Arial" charset="0"/>
              <a:ea typeface="ＭＳ Ｐゴシック" pitchFamily="34" charset="-128"/>
            </a:endParaRPr>
          </a:p>
        </p:txBody>
      </p:sp>
      <p:pic>
        <p:nvPicPr>
          <p:cNvPr id="60420"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600200"/>
            <a:ext cx="3886200" cy="4495800"/>
          </a:xfrm>
        </p:spPr>
      </p:pic>
    </p:spTree>
    <p:extLst>
      <p:ext uri="{BB962C8B-B14F-4D97-AF65-F5344CB8AC3E}">
        <p14:creationId xmlns:p14="http://schemas.microsoft.com/office/powerpoint/2010/main" val="616976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AACSJLP0_rev.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657600" cy="4495800"/>
          </a:xfrm>
          <a:prstGeom prst="rect">
            <a:avLst/>
          </a:prstGeom>
          <a:noFill/>
          <a:ln w="38100">
            <a:solidFill>
              <a:srgbClr val="9BB23D"/>
            </a:solidFill>
            <a:round/>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wrap="square" numCol="1" anchorCtr="0" compatLnSpc="1">
            <a:prstTxWarp prst="textNoShape">
              <a:avLst/>
            </a:prstTxWarp>
          </a:bodyPr>
          <a:lstStyle/>
          <a:p>
            <a:r>
              <a:rPr lang="en-US" altLang="en-US" smtClean="0">
                <a:latin typeface="Times" charset="0"/>
                <a:ea typeface="ＭＳ Ｐゴシック" pitchFamily="34" charset="-128"/>
              </a:rPr>
              <a:t>The Birth of Environmentalism </a:t>
            </a:r>
            <a:endParaRPr lang="en-US" altLang="en-US" smtClean="0"/>
          </a:p>
        </p:txBody>
      </p:sp>
      <p:sp>
        <p:nvSpPr>
          <p:cNvPr id="61444" name="Content Placeholder 2"/>
          <p:cNvSpPr>
            <a:spLocks noGrp="1"/>
          </p:cNvSpPr>
          <p:nvPr>
            <p:ph sz="half" idx="1"/>
          </p:nvPr>
        </p:nvSpPr>
        <p:spPr>
          <a:xfrm>
            <a:off x="457200" y="1536700"/>
            <a:ext cx="3657600" cy="4589463"/>
          </a:xfrm>
        </p:spPr>
        <p:txBody>
          <a:bodyPr/>
          <a:lstStyle/>
          <a:p>
            <a:endParaRPr lang="en-US" altLang="en-US" smtClean="0"/>
          </a:p>
        </p:txBody>
      </p:sp>
      <p:sp>
        <p:nvSpPr>
          <p:cNvPr id="61445" name="Content Placeholder 3"/>
          <p:cNvSpPr>
            <a:spLocks noGrp="1"/>
          </p:cNvSpPr>
          <p:nvPr>
            <p:ph sz="half" idx="2"/>
          </p:nvPr>
        </p:nvSpPr>
        <p:spPr>
          <a:xfrm>
            <a:off x="4419600" y="1536700"/>
            <a:ext cx="3657600" cy="4589463"/>
          </a:xfrm>
        </p:spPr>
        <p:txBody>
          <a:bodyPr/>
          <a:lstStyle/>
          <a:p>
            <a:pPr eaLnBrk="1" hangingPunct="1"/>
            <a:r>
              <a:rPr lang="en-US" altLang="en-US" sz="2000" smtClean="0">
                <a:latin typeface="Arial" charset="0"/>
                <a:ea typeface="ＭＳ Ｐゴシック" pitchFamily="34" charset="-128"/>
              </a:rPr>
              <a:t>Roosevelt believed that the conservation of forest and water resources was a national problem of vital import.</a:t>
            </a:r>
          </a:p>
          <a:p>
            <a:pPr eaLnBrk="1" hangingPunct="1"/>
            <a:endParaRPr lang="en-US" altLang="en-US" sz="2000" smtClean="0">
              <a:latin typeface="Arial" charset="0"/>
              <a:ea typeface="ＭＳ Ｐゴシック" pitchFamily="34" charset="-128"/>
            </a:endParaRPr>
          </a:p>
          <a:p>
            <a:pPr eaLnBrk="1" hangingPunct="1"/>
            <a:r>
              <a:rPr lang="en-US" altLang="en-US" sz="2000" smtClean="0">
                <a:latin typeface="Arial" charset="0"/>
                <a:ea typeface="ＭＳ Ｐゴシック" pitchFamily="34" charset="-128"/>
              </a:rPr>
              <a:t>Along with Forestry Department head Gifford Pinchot, Roosevelt withdrew millions of acres of public land from development</a:t>
            </a:r>
          </a:p>
          <a:p>
            <a:endParaRPr lang="en-US" altLang="en-US" smtClean="0"/>
          </a:p>
        </p:txBody>
      </p:sp>
    </p:spTree>
    <p:extLst>
      <p:ext uri="{BB962C8B-B14F-4D97-AF65-F5344CB8AC3E}">
        <p14:creationId xmlns:p14="http://schemas.microsoft.com/office/powerpoint/2010/main" val="2493240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eaLnBrk="1" fontAlgn="auto" hangingPunct="1">
              <a:spcAft>
                <a:spcPts val="0"/>
              </a:spcAft>
              <a:defRPr/>
            </a:pPr>
            <a:r>
              <a:rPr lang="en-US" smtClean="0"/>
              <a:t>William Howard Taft</a:t>
            </a:r>
          </a:p>
        </p:txBody>
      </p:sp>
      <p:sp>
        <p:nvSpPr>
          <p:cNvPr id="62467" name="Text Placeholder 2"/>
          <p:cNvSpPr>
            <a:spLocks noGrp="1"/>
          </p:cNvSpPr>
          <p:nvPr>
            <p:ph type="body" sz="half" idx="1"/>
          </p:nvPr>
        </p:nvSpPr>
        <p:spPr/>
        <p:txBody>
          <a:bodyPr/>
          <a:lstStyle/>
          <a:p>
            <a:pPr eaLnBrk="1" hangingPunct="1"/>
            <a:r>
              <a:rPr lang="en-US" altLang="en-US" sz="2800" smtClean="0"/>
              <a:t>Hand-picked by Roosevelt</a:t>
            </a:r>
          </a:p>
          <a:p>
            <a:pPr eaLnBrk="1" hangingPunct="1"/>
            <a:r>
              <a:rPr lang="en-US" altLang="en-US" sz="2800" smtClean="0"/>
              <a:t>Pushed decisions on trusts back to the courts</a:t>
            </a:r>
          </a:p>
          <a:p>
            <a:pPr eaLnBrk="1" hangingPunct="1"/>
            <a:r>
              <a:rPr lang="en-US" altLang="en-US" sz="2800" smtClean="0"/>
              <a:t>Split with Roosevelt of tariff, trusts and other issues</a:t>
            </a:r>
          </a:p>
        </p:txBody>
      </p:sp>
      <p:pic>
        <p:nvPicPr>
          <p:cNvPr id="62468" name="Content Placeholder 4" descr="453px-TAFT1909.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4296" y="1600200"/>
            <a:ext cx="3426408" cy="4530725"/>
          </a:xfrm>
        </p:spPr>
      </p:pic>
    </p:spTree>
    <p:extLst>
      <p:ext uri="{BB962C8B-B14F-4D97-AF65-F5344CB8AC3E}">
        <p14:creationId xmlns:p14="http://schemas.microsoft.com/office/powerpoint/2010/main" val="879780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p:cNvSpPr>
          <p:nvPr>
            <p:ph type="title"/>
          </p:nvPr>
        </p:nvSpPr>
        <p:spPr/>
        <p:txBody>
          <a:bodyPr>
            <a:normAutofit fontScale="90000"/>
          </a:bodyPr>
          <a:lstStyle/>
          <a:p>
            <a:pPr eaLnBrk="1" fontAlgn="auto" hangingPunct="1">
              <a:spcAft>
                <a:spcPts val="0"/>
              </a:spcAft>
              <a:defRPr/>
            </a:pPr>
            <a:r>
              <a:rPr lang="en-US" smtClean="0">
                <a:latin typeface="Times" charset="0"/>
                <a:ea typeface="ＭＳ Ｐゴシック" pitchFamily="34" charset="-128"/>
              </a:rPr>
              <a:t>The Election of 1912: A Four-Way Race </a:t>
            </a:r>
          </a:p>
        </p:txBody>
      </p:sp>
      <p:sp>
        <p:nvSpPr>
          <p:cNvPr id="64515" name="Rectangle 5"/>
          <p:cNvSpPr>
            <a:spLocks noGrp="1"/>
          </p:cNvSpPr>
          <p:nvPr>
            <p:ph sz="half" idx="1"/>
          </p:nvPr>
        </p:nvSpPr>
        <p:spPr/>
        <p:txBody>
          <a:bodyPr>
            <a:normAutofit fontScale="70000" lnSpcReduction="20000"/>
          </a:bodyPr>
          <a:lstStyle/>
          <a:p>
            <a:pPr eaLnBrk="1" hangingPunct="1"/>
            <a:r>
              <a:rPr lang="en-US" altLang="en-US" smtClean="0">
                <a:latin typeface="Arial" charset="0"/>
                <a:ea typeface="ＭＳ Ｐゴシック" pitchFamily="34" charset="-128"/>
              </a:rPr>
              <a:t>Reforming New Jersey Governor Woodrow Wilson won the Democratic nomination.</a:t>
            </a:r>
          </a:p>
          <a:p>
            <a:pPr eaLnBrk="1" hangingPunct="1"/>
            <a:r>
              <a:rPr lang="en-US" altLang="en-US" smtClean="0">
                <a:latin typeface="Arial" charset="0"/>
                <a:ea typeface="ＭＳ Ｐゴシック" pitchFamily="34" charset="-128"/>
              </a:rPr>
              <a:t>Woodrow Wilson promoted his New Freedom platform crafted by Louis Brandeis. </a:t>
            </a:r>
          </a:p>
          <a:p>
            <a:pPr eaLnBrk="1" hangingPunct="1"/>
            <a:r>
              <a:rPr lang="en-US" altLang="en-US" smtClean="0">
                <a:latin typeface="Arial" charset="0"/>
                <a:ea typeface="ＭＳ Ｐゴシック" pitchFamily="34" charset="-128"/>
              </a:rPr>
              <a:t>The Socialist Party, which had rapidly grown in strength, nominated Eugene Debs, who got 6% of the vote.</a:t>
            </a:r>
          </a:p>
          <a:p>
            <a:pPr eaLnBrk="1" hangingPunct="1"/>
            <a:r>
              <a:rPr lang="en-US" altLang="en-US" smtClean="0">
                <a:latin typeface="Arial" charset="0"/>
                <a:ea typeface="ＭＳ Ｐゴシック" pitchFamily="34" charset="-128"/>
              </a:rPr>
              <a:t>Wilson won 42 percent of the vote, enough to defeat the divided Republicans and sweep the Electoral College. </a:t>
            </a:r>
          </a:p>
          <a:p>
            <a:pPr eaLnBrk="1" hangingPunct="1"/>
            <a:endParaRPr lang="en-US" altLang="en-US" smtClean="0">
              <a:latin typeface="Arial" charset="0"/>
              <a:ea typeface="ＭＳ Ｐゴシック" pitchFamily="34" charset="-128"/>
            </a:endParaRPr>
          </a:p>
        </p:txBody>
      </p:sp>
      <p:pic>
        <p:nvPicPr>
          <p:cNvPr id="5" name="Content Placeholder 4" descr="C:\Documents and Settings\Bill\Desktop\Faragher\Faragher_JPG\IMAGES-FINAL_M21\AAAKNSQ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66594" y="1719263"/>
            <a:ext cx="3201812" cy="4406900"/>
          </a:xfrm>
          <a:noFill/>
        </p:spPr>
      </p:pic>
    </p:spTree>
    <p:extLst>
      <p:ext uri="{BB962C8B-B14F-4D97-AF65-F5344CB8AC3E}">
        <p14:creationId xmlns:p14="http://schemas.microsoft.com/office/powerpoint/2010/main" val="3244991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Content Placeholder 5" descr="1912_GOP_Divided_by_Bull_Moose_Party-LM_Glackens-Puc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7315200" cy="4419600"/>
          </a:xfrm>
          <a:prstGeom prst="rect">
            <a:avLst/>
          </a:prstGeom>
        </p:spPr>
      </p:pic>
      <p:sp>
        <p:nvSpPr>
          <p:cNvPr id="65539" name="Rectangle 3"/>
          <p:cNvSpPr>
            <a:spLocks noGrp="1" noChangeArrowheads="1"/>
          </p:cNvSpPr>
          <p:nvPr>
            <p:ph type="body" sz="half" idx="2"/>
          </p:nvPr>
        </p:nvSpPr>
        <p:spPr>
          <a:xfrm>
            <a:off x="304800" y="5181600"/>
            <a:ext cx="7772400" cy="1143000"/>
          </a:xfrm>
        </p:spPr>
        <p:txBody>
          <a:bodyPr>
            <a:noAutofit/>
          </a:bodyPr>
          <a:lstStyle/>
          <a:p>
            <a:pPr eaLnBrk="1" hangingPunct="1">
              <a:lnSpc>
                <a:spcPct val="80000"/>
              </a:lnSpc>
            </a:pPr>
            <a:r>
              <a:rPr lang="en-US" altLang="en-US" sz="2400" dirty="0" smtClean="0"/>
              <a:t>Wilson (D), Taft (R)</a:t>
            </a:r>
          </a:p>
          <a:p>
            <a:pPr eaLnBrk="1" hangingPunct="1">
              <a:lnSpc>
                <a:spcPct val="80000"/>
              </a:lnSpc>
            </a:pPr>
            <a:r>
              <a:rPr lang="en-US" altLang="en-US" sz="2400" dirty="0" smtClean="0"/>
              <a:t>Roosevelt (P) “Bull Moose”, Debs (Socialist)</a:t>
            </a:r>
          </a:p>
          <a:p>
            <a:pPr eaLnBrk="1" hangingPunct="1">
              <a:lnSpc>
                <a:spcPct val="80000"/>
              </a:lnSpc>
            </a:pPr>
            <a:endParaRPr lang="en-US" altLang="en-US" sz="2400" dirty="0" smtClean="0"/>
          </a:p>
          <a:p>
            <a:pPr eaLnBrk="1" hangingPunct="1">
              <a:lnSpc>
                <a:spcPct val="80000"/>
              </a:lnSpc>
            </a:pPr>
            <a:r>
              <a:rPr lang="en-US" altLang="en-US" sz="2400" dirty="0" smtClean="0"/>
              <a:t>Roosevelt’s </a:t>
            </a:r>
            <a:r>
              <a:rPr lang="en-US" altLang="en-US" sz="2400" i="1" dirty="0" smtClean="0"/>
              <a:t>“New Nationalism</a:t>
            </a:r>
            <a:r>
              <a:rPr lang="en-US" altLang="en-US" sz="2400" dirty="0" smtClean="0"/>
              <a:t>” vs Wilson’s </a:t>
            </a:r>
            <a:r>
              <a:rPr lang="en-US" altLang="en-US" sz="2400" i="1" dirty="0" smtClean="0"/>
              <a:t>“New Freedom”</a:t>
            </a:r>
          </a:p>
          <a:p>
            <a:pPr eaLnBrk="1" hangingPunct="1">
              <a:lnSpc>
                <a:spcPct val="80000"/>
              </a:lnSpc>
            </a:pPr>
            <a:endParaRPr lang="en-US" altLang="en-US" sz="2400" i="1" dirty="0" smtClean="0"/>
          </a:p>
          <a:p>
            <a:pPr eaLnBrk="1" hangingPunct="1">
              <a:lnSpc>
                <a:spcPct val="80000"/>
              </a:lnSpc>
            </a:pPr>
            <a:r>
              <a:rPr lang="en-US" altLang="en-US" sz="2400" dirty="0" smtClean="0"/>
              <a:t>Wilson crushes BUT Roosevelt and Taft get a million more combined, plus Debs got a million votes also</a:t>
            </a:r>
          </a:p>
        </p:txBody>
      </p:sp>
      <p:sp>
        <p:nvSpPr>
          <p:cNvPr id="72706" name="Rectangle 2"/>
          <p:cNvSpPr>
            <a:spLocks noGrp="1" noChangeArrowheads="1"/>
          </p:cNvSpPr>
          <p:nvPr>
            <p:ph type="title"/>
          </p:nvPr>
        </p:nvSpPr>
        <p:spPr>
          <a:xfrm>
            <a:off x="304800" y="5495925"/>
            <a:ext cx="7772400" cy="593725"/>
          </a:xfrm>
        </p:spPr>
        <p:txBody>
          <a:bodyPr/>
          <a:lstStyle/>
          <a:p>
            <a:pPr eaLnBrk="1" fontAlgn="auto" hangingPunct="1">
              <a:spcAft>
                <a:spcPts val="0"/>
              </a:spcAft>
              <a:defRPr/>
            </a:pPr>
            <a:r>
              <a:rPr lang="en-US" smtClean="0"/>
              <a:t>Election of 1912</a:t>
            </a:r>
          </a:p>
        </p:txBody>
      </p:sp>
    </p:spTree>
    <p:extLst>
      <p:ext uri="{BB962C8B-B14F-4D97-AF65-F5344CB8AC3E}">
        <p14:creationId xmlns:p14="http://schemas.microsoft.com/office/powerpoint/2010/main" val="263462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txBox="1">
            <a:spLocks/>
          </p:cNvSpPr>
          <p:nvPr/>
        </p:nvSpPr>
        <p:spPr bwMode="auto">
          <a:xfrm>
            <a:off x="-9525" y="0"/>
            <a:ext cx="9163050" cy="182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a:spcBef>
                <a:spcPct val="0"/>
              </a:spcBef>
              <a:buClrTx/>
              <a:buFontTx/>
              <a:buNone/>
            </a:pPr>
            <a:endParaRPr lang="en-US" altLang="en-US" sz="1800" b="1">
              <a:solidFill>
                <a:schemeClr val="bg1"/>
              </a:solidFill>
              <a:latin typeface="Times" charset="0"/>
              <a:ea typeface="ＭＳ Ｐゴシック" pitchFamily="34" charset="-128"/>
            </a:endParaRPr>
          </a:p>
        </p:txBody>
      </p:sp>
      <p:sp>
        <p:nvSpPr>
          <p:cNvPr id="132099" name="Rectangle 4"/>
          <p:cNvSpPr>
            <a:spLocks noGrp="1"/>
          </p:cNvSpPr>
          <p:nvPr>
            <p:ph type="title"/>
          </p:nvPr>
        </p:nvSpPr>
        <p:spPr>
          <a:xfrm>
            <a:off x="1757363" y="2733675"/>
            <a:ext cx="5629275" cy="1390650"/>
          </a:xfrm>
          <a:solidFill>
            <a:schemeClr val="bg1"/>
          </a:solidFill>
          <a:ln>
            <a:solidFill>
              <a:srgbClr val="FFFFFF"/>
            </a:solidFill>
            <a:miter lim="800000"/>
            <a:headEnd/>
            <a:tailEnd/>
          </a:ln>
        </p:spPr>
        <p:txBody>
          <a:bodyPr/>
          <a:lstStyle/>
          <a:p>
            <a:pPr eaLnBrk="1" fontAlgn="auto" hangingPunct="1">
              <a:spcAft>
                <a:spcPts val="0"/>
              </a:spcAft>
              <a:defRPr/>
            </a:pPr>
            <a:r>
              <a:rPr lang="en-US" sz="2000" smtClean="0">
                <a:latin typeface="Times" charset="0"/>
                <a:ea typeface="ＭＳ Ｐゴシック" pitchFamily="34" charset="-128"/>
              </a:rPr>
              <a:t>MAP 21.2 The Election of 1912 </a:t>
            </a:r>
          </a:p>
        </p:txBody>
      </p:sp>
      <p:pic>
        <p:nvPicPr>
          <p:cNvPr id="66564" name="Picture 3" descr="Pictur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0"/>
            <a:ext cx="5629275"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40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p:cNvSpPr>
          <p:nvPr>
            <p:ph type="title"/>
          </p:nvPr>
        </p:nvSpPr>
        <p:spPr/>
        <p:txBody>
          <a:bodyPr/>
          <a:lstStyle/>
          <a:p>
            <a:pPr eaLnBrk="1" fontAlgn="auto" hangingPunct="1">
              <a:spcAft>
                <a:spcPts val="0"/>
              </a:spcAft>
              <a:defRPr/>
            </a:pPr>
            <a:r>
              <a:rPr lang="en-US" smtClean="0">
                <a:latin typeface="Times" charset="0"/>
                <a:ea typeface="ＭＳ Ｐゴシック" pitchFamily="34" charset="-128"/>
              </a:rPr>
              <a:t>Woodrow Wilson’s First Term </a:t>
            </a:r>
          </a:p>
        </p:txBody>
      </p:sp>
      <p:sp>
        <p:nvSpPr>
          <p:cNvPr id="67587" name="Rectangle 5"/>
          <p:cNvSpPr>
            <a:spLocks noGrp="1"/>
          </p:cNvSpPr>
          <p:nvPr>
            <p:ph sz="half" idx="1"/>
          </p:nvPr>
        </p:nvSpPr>
        <p:spPr>
          <a:xfrm>
            <a:off x="457200" y="1536700"/>
            <a:ext cx="3657600" cy="4589463"/>
          </a:xfrm>
        </p:spPr>
        <p:txBody>
          <a:bodyPr/>
          <a:lstStyle/>
          <a:p>
            <a:pPr eaLnBrk="1" hangingPunct="1"/>
            <a:r>
              <a:rPr lang="en-US" altLang="en-US" sz="1800" smtClean="0">
                <a:latin typeface="Arial" charset="0"/>
                <a:ea typeface="ＭＳ Ｐゴシック" pitchFamily="34" charset="-128"/>
              </a:rPr>
              <a:t>Wilson followed Roosevelt’s lead in promoting an activist government by:</a:t>
            </a:r>
          </a:p>
          <a:p>
            <a:pPr lvl="1" eaLnBrk="1" hangingPunct="1"/>
            <a:r>
              <a:rPr lang="en-US" altLang="en-US" sz="1800" smtClean="0">
                <a:latin typeface="Arial" charset="0"/>
                <a:ea typeface="ＭＳ Ｐゴシック" pitchFamily="34" charset="-128"/>
              </a:rPr>
              <a:t>lowering tariffs(Underwood Tariff)</a:t>
            </a:r>
          </a:p>
          <a:p>
            <a:pPr lvl="1" eaLnBrk="1" hangingPunct="1"/>
            <a:r>
              <a:rPr lang="en-US" altLang="en-US" sz="1800" smtClean="0">
                <a:latin typeface="Arial" charset="0"/>
                <a:ea typeface="ＭＳ Ｐゴシック" pitchFamily="34" charset="-128"/>
              </a:rPr>
              <a:t>pushing through a graduated income tax,</a:t>
            </a:r>
          </a:p>
          <a:p>
            <a:pPr lvl="1" eaLnBrk="1" hangingPunct="1"/>
            <a:r>
              <a:rPr lang="en-US" altLang="en-US" sz="1800" smtClean="0">
                <a:latin typeface="Arial" charset="0"/>
                <a:ea typeface="ＭＳ Ｐゴシック" pitchFamily="34" charset="-128"/>
              </a:rPr>
              <a:t>restructuring the banking and currency system under the Federal Reserve Act. </a:t>
            </a:r>
          </a:p>
          <a:p>
            <a:pPr lvl="1" eaLnBrk="1" hangingPunct="1"/>
            <a:r>
              <a:rPr lang="en-US" altLang="en-US" sz="1800" smtClean="0">
                <a:latin typeface="Arial" charset="0"/>
                <a:ea typeface="ＭＳ Ｐゴシック" pitchFamily="34" charset="-128"/>
              </a:rPr>
              <a:t>expanding the nation’s anti-trust authority and establishing the Federal Trade Commission.</a:t>
            </a:r>
          </a:p>
        </p:txBody>
      </p:sp>
      <p:pic>
        <p:nvPicPr>
          <p:cNvPr id="67588"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676400"/>
            <a:ext cx="3657600" cy="4038600"/>
          </a:xfrm>
        </p:spPr>
      </p:pic>
    </p:spTree>
    <p:extLst>
      <p:ext uri="{BB962C8B-B14F-4D97-AF65-F5344CB8AC3E}">
        <p14:creationId xmlns:p14="http://schemas.microsoft.com/office/powerpoint/2010/main" val="1786393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wrap="square" numCol="1" anchorCtr="0" compatLnSpc="1">
            <a:prstTxWarp prst="textNoShape">
              <a:avLst/>
            </a:prstTxWarp>
            <a:normAutofit fontScale="90000"/>
          </a:bodyPr>
          <a:lstStyle/>
          <a:p>
            <a:pPr algn="ctr" eaLnBrk="1" hangingPunct="1"/>
            <a:r>
              <a:rPr lang="en-US" altLang="en-US" smtClean="0">
                <a:ea typeface="ＭＳ Ｐゴシック" pitchFamily="34" charset="-128"/>
              </a:rPr>
              <a:t>Woodrow Wilson’s</a:t>
            </a:r>
            <a:br>
              <a:rPr lang="en-US" altLang="en-US" smtClean="0">
                <a:ea typeface="ＭＳ Ｐゴシック" pitchFamily="34" charset="-128"/>
              </a:rPr>
            </a:br>
            <a:r>
              <a:rPr lang="en-US" altLang="en-US" smtClean="0">
                <a:ea typeface="ＭＳ Ｐゴシック" pitchFamily="34" charset="-128"/>
              </a:rPr>
              <a:t>Progressive Vision</a:t>
            </a:r>
          </a:p>
        </p:txBody>
      </p:sp>
      <p:sp>
        <p:nvSpPr>
          <p:cNvPr id="68611" name="Rectangle 1"/>
          <p:cNvSpPr>
            <a:spLocks noGrp="1" noChangeArrowheads="1"/>
          </p:cNvSpPr>
          <p:nvPr>
            <p:ph sz="half" idx="1"/>
          </p:nvPr>
        </p:nvSpPr>
        <p:spPr>
          <a:xfrm>
            <a:off x="457200" y="1536700"/>
            <a:ext cx="3657600" cy="4589463"/>
          </a:xfrm>
        </p:spPr>
        <p:txBody>
          <a:bodyPr>
            <a:normAutofit fontScale="92500"/>
          </a:bodyPr>
          <a:lstStyle/>
          <a:p>
            <a:pPr marL="0" indent="0" eaLnBrk="1" hangingPunct="1">
              <a:buFont typeface="Arial" charset="0"/>
              <a:buNone/>
            </a:pPr>
            <a:endParaRPr lang="en-US" altLang="en-US" b="1" dirty="0" smtClean="0">
              <a:ea typeface="ＭＳ Ｐゴシック" pitchFamily="34" charset="-128"/>
            </a:endParaRPr>
          </a:p>
          <a:p>
            <a:pPr marL="0" indent="0" eaLnBrk="1" hangingPunct="1">
              <a:buFont typeface="Arial" charset="0"/>
              <a:buNone/>
            </a:pPr>
            <a:r>
              <a:rPr lang="en-US" altLang="en-US" sz="1600" b="1" dirty="0" smtClean="0">
                <a:ea typeface="ＭＳ Ｐゴシック" pitchFamily="34" charset="-128"/>
              </a:rPr>
              <a:t>Federal Reserve Act (1913)</a:t>
            </a:r>
            <a:r>
              <a:rPr lang="en-US" altLang="en-US" sz="1600" dirty="0" smtClean="0">
                <a:ea typeface="ＭＳ Ｐゴシック" pitchFamily="34" charset="-128"/>
              </a:rPr>
              <a:t> </a:t>
            </a:r>
            <a:r>
              <a:rPr lang="en-US" altLang="en-US" sz="1600" b="1" dirty="0" smtClean="0">
                <a:ea typeface="ＭＳ Ｐゴシック" pitchFamily="34" charset="-128"/>
              </a:rPr>
              <a:t>–</a:t>
            </a:r>
            <a:r>
              <a:rPr lang="en-US" altLang="en-US" sz="1600" dirty="0" smtClean="0">
                <a:ea typeface="ＭＳ Ｐゴシック" pitchFamily="34" charset="-128"/>
              </a:rPr>
              <a:t> Created a federally run Federal Reserve to serve as a </a:t>
            </a:r>
            <a:r>
              <a:rPr lang="ja-JP" altLang="en-US" sz="1600" dirty="0" smtClean="0">
                <a:ea typeface="ＭＳ Ｐゴシック" pitchFamily="34" charset="-128"/>
              </a:rPr>
              <a:t>“</a:t>
            </a:r>
            <a:r>
              <a:rPr lang="en-US" altLang="ja-JP" sz="1600" dirty="0" smtClean="0">
                <a:ea typeface="ＭＳ Ｐゴシック" pitchFamily="34" charset="-128"/>
              </a:rPr>
              <a:t>banker</a:t>
            </a:r>
            <a:r>
              <a:rPr lang="ja-JP" altLang="en-US" sz="1600" dirty="0" smtClean="0">
                <a:ea typeface="ＭＳ Ｐゴシック" pitchFamily="34" charset="-128"/>
              </a:rPr>
              <a:t>’</a:t>
            </a:r>
            <a:r>
              <a:rPr lang="en-US" altLang="ja-JP" sz="1600" dirty="0" smtClean="0">
                <a:ea typeface="ＭＳ Ｐゴシック" pitchFamily="34" charset="-128"/>
              </a:rPr>
              <a:t>s bank</a:t>
            </a:r>
            <a:r>
              <a:rPr lang="ja-JP" altLang="en-US" sz="1600" dirty="0" smtClean="0">
                <a:ea typeface="ＭＳ Ｐゴシック" pitchFamily="34" charset="-128"/>
              </a:rPr>
              <a:t>”</a:t>
            </a:r>
            <a:r>
              <a:rPr lang="en-US" altLang="ja-JP" sz="1600" dirty="0" smtClean="0">
                <a:ea typeface="ＭＳ Ｐゴシック" pitchFamily="34" charset="-128"/>
              </a:rPr>
              <a:t> that held a portion of bank funds in reserve to help member banks in time of crisis, set rates for business loans, and issued a new national paper currency</a:t>
            </a:r>
            <a:endParaRPr lang="en-US" altLang="en-US" sz="1600" b="1" dirty="0" smtClean="0">
              <a:ea typeface="ＭＳ Ｐゴシック" pitchFamily="34" charset="-128"/>
            </a:endParaRPr>
          </a:p>
          <a:p>
            <a:pPr marL="0" indent="0" eaLnBrk="1" hangingPunct="1">
              <a:buFont typeface="Arial" charset="0"/>
              <a:buNone/>
            </a:pPr>
            <a:r>
              <a:rPr lang="en-US" altLang="en-US" sz="1600" b="1" dirty="0" smtClean="0">
                <a:ea typeface="ＭＳ Ｐゴシック" pitchFamily="34" charset="-128"/>
              </a:rPr>
              <a:t>Clayton Anti-Trust Act (1914)</a:t>
            </a:r>
            <a:r>
              <a:rPr lang="en-US" altLang="en-US" sz="1600" dirty="0" smtClean="0">
                <a:ea typeface="ＭＳ Ｐゴシック" pitchFamily="34" charset="-128"/>
              </a:rPr>
              <a:t> </a:t>
            </a:r>
            <a:r>
              <a:rPr lang="en-US" altLang="en-US" sz="1600" b="1" dirty="0" smtClean="0">
                <a:ea typeface="ＭＳ Ｐゴシック" pitchFamily="34" charset="-128"/>
              </a:rPr>
              <a:t>–</a:t>
            </a:r>
            <a:r>
              <a:rPr lang="en-US" altLang="en-US" sz="1600" dirty="0" smtClean="0">
                <a:ea typeface="ＭＳ Ｐゴシック" pitchFamily="34" charset="-128"/>
              </a:rPr>
              <a:t> Prohibited interlocking company directories and exempted trade unions from prosecution under the 1890 Sherman Anti-Trust </a:t>
            </a:r>
            <a:r>
              <a:rPr lang="en-US" altLang="en-US" sz="1600" dirty="0" smtClean="0">
                <a:ea typeface="ＭＳ Ｐゴシック" pitchFamily="34" charset="-128"/>
              </a:rPr>
              <a:t>Act</a:t>
            </a:r>
          </a:p>
          <a:p>
            <a:pPr marL="0" indent="0" eaLnBrk="1" hangingPunct="1">
              <a:buFont typeface="Arial" charset="0"/>
              <a:buNone/>
            </a:pPr>
            <a:endParaRPr lang="en-US" altLang="en-US" sz="1600" dirty="0">
              <a:ea typeface="ＭＳ Ｐゴシック" pitchFamily="34" charset="-128"/>
            </a:endParaRPr>
          </a:p>
          <a:p>
            <a:pPr marL="0" indent="0" eaLnBrk="1" hangingPunct="1">
              <a:buFont typeface="Arial" charset="0"/>
              <a:buNone/>
            </a:pPr>
            <a:r>
              <a:rPr lang="en-US" altLang="en-US" sz="1600" dirty="0" smtClean="0">
                <a:ea typeface="ＭＳ Ｐゴシック" pitchFamily="34" charset="-128"/>
              </a:rPr>
              <a:t>More limited on social reform, Wilson also ordered the segregation of the federal work force</a:t>
            </a:r>
            <a:endParaRPr lang="en-US" altLang="en-US" sz="1600" dirty="0" smtClean="0">
              <a:ea typeface="ＭＳ Ｐゴシック" pitchFamily="34" charset="-128"/>
            </a:endParaRPr>
          </a:p>
          <a:p>
            <a:pPr marL="0" indent="0" eaLnBrk="1" hangingPunct="1">
              <a:buFont typeface="Arial" charset="0"/>
              <a:buNone/>
            </a:pPr>
            <a:endParaRPr lang="en-US" altLang="en-US" dirty="0" smtClean="0">
              <a:ea typeface="ＭＳ Ｐゴシック" pitchFamily="34" charset="-128"/>
            </a:endParaRPr>
          </a:p>
        </p:txBody>
      </p:sp>
      <p:pic>
        <p:nvPicPr>
          <p:cNvPr id="68612" name="Content Placeholder 6" descr="7c8cb340dca02411aa934010_L__SL500_AA300_.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828800"/>
            <a:ext cx="4038600" cy="4876800"/>
          </a:xfrm>
        </p:spPr>
      </p:pic>
    </p:spTree>
    <p:extLst>
      <p:ext uri="{BB962C8B-B14F-4D97-AF65-F5344CB8AC3E}">
        <p14:creationId xmlns:p14="http://schemas.microsoft.com/office/powerpoint/2010/main" val="32790799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fontAlgn="auto" hangingPunct="1">
              <a:spcAft>
                <a:spcPts val="0"/>
              </a:spcAft>
              <a:defRPr/>
            </a:pPr>
            <a:r>
              <a:rPr lang="en-US" smtClean="0"/>
              <a:t>Effect of Progressive Era </a:t>
            </a:r>
          </a:p>
        </p:txBody>
      </p:sp>
      <p:sp>
        <p:nvSpPr>
          <p:cNvPr id="70659" name="Rectangle 3"/>
          <p:cNvSpPr>
            <a:spLocks noGrp="1" noChangeArrowheads="1"/>
          </p:cNvSpPr>
          <p:nvPr>
            <p:ph idx="1"/>
          </p:nvPr>
        </p:nvSpPr>
        <p:spPr/>
        <p:txBody>
          <a:bodyPr/>
          <a:lstStyle/>
          <a:p>
            <a:pPr eaLnBrk="1" hangingPunct="1"/>
            <a:r>
              <a:rPr lang="en-US" altLang="en-US" sz="2800" smtClean="0"/>
              <a:t>Very poor record on minority rights</a:t>
            </a:r>
          </a:p>
          <a:p>
            <a:pPr eaLnBrk="1" hangingPunct="1"/>
            <a:r>
              <a:rPr lang="en-US" altLang="en-US" sz="2800" smtClean="0"/>
              <a:t>Created modern banking structure</a:t>
            </a:r>
          </a:p>
          <a:p>
            <a:pPr eaLnBrk="1" hangingPunct="1"/>
            <a:r>
              <a:rPr lang="en-US" altLang="en-US" sz="2800" smtClean="0"/>
              <a:t>Made society more democratic</a:t>
            </a:r>
          </a:p>
          <a:p>
            <a:pPr eaLnBrk="1" hangingPunct="1"/>
            <a:r>
              <a:rPr lang="en-US" altLang="en-US" sz="2800" smtClean="0"/>
              <a:t>Questioned the size and scope of “big business”</a:t>
            </a:r>
          </a:p>
          <a:p>
            <a:pPr eaLnBrk="1" hangingPunct="1"/>
            <a:r>
              <a:rPr lang="en-US" altLang="en-US" sz="2800" smtClean="0"/>
              <a:t>Did not challenge the fundamentals of capitalism</a:t>
            </a:r>
          </a:p>
          <a:p>
            <a:pPr eaLnBrk="1" hangingPunct="1"/>
            <a:r>
              <a:rPr lang="en-US" altLang="en-US" sz="2800" smtClean="0"/>
              <a:t>Precursor to the New Deal</a:t>
            </a:r>
          </a:p>
        </p:txBody>
      </p:sp>
    </p:spTree>
    <p:extLst>
      <p:ext uri="{BB962C8B-B14F-4D97-AF65-F5344CB8AC3E}">
        <p14:creationId xmlns:p14="http://schemas.microsoft.com/office/powerpoint/2010/main" val="546102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fontAlgn="auto" hangingPunct="1">
              <a:spcAft>
                <a:spcPts val="0"/>
              </a:spcAft>
              <a:defRPr/>
            </a:pPr>
            <a:r>
              <a:rPr lang="en-US" smtClean="0"/>
              <a:t>Books on the Progressive Era</a:t>
            </a:r>
          </a:p>
        </p:txBody>
      </p:sp>
      <p:sp>
        <p:nvSpPr>
          <p:cNvPr id="72707" name="Text Placeholder 2"/>
          <p:cNvSpPr>
            <a:spLocks noGrp="1"/>
          </p:cNvSpPr>
          <p:nvPr>
            <p:ph type="body" idx="1"/>
          </p:nvPr>
        </p:nvSpPr>
        <p:spPr/>
        <p:txBody>
          <a:bodyPr/>
          <a:lstStyle/>
          <a:p>
            <a:pPr eaLnBrk="1" hangingPunct="1"/>
            <a:r>
              <a:rPr lang="en-US" altLang="en-US" smtClean="0"/>
              <a:t>TR</a:t>
            </a:r>
          </a:p>
        </p:txBody>
      </p:sp>
      <p:pic>
        <p:nvPicPr>
          <p:cNvPr id="72708" name="Content Placeholder 9" descr="theodore rex.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2362200"/>
            <a:ext cx="2651125" cy="3951288"/>
          </a:xfrm>
        </p:spPr>
      </p:pic>
      <p:sp>
        <p:nvSpPr>
          <p:cNvPr id="72709" name="Text Placeholder 4"/>
          <p:cNvSpPr>
            <a:spLocks noGrp="1"/>
          </p:cNvSpPr>
          <p:nvPr>
            <p:ph type="body" sz="quarter" idx="3"/>
          </p:nvPr>
        </p:nvSpPr>
        <p:spPr/>
        <p:txBody>
          <a:bodyPr/>
          <a:lstStyle/>
          <a:p>
            <a:pPr eaLnBrk="1" hangingPunct="1"/>
            <a:r>
              <a:rPr lang="en-US" altLang="en-US" smtClean="0"/>
              <a:t>Election of 1912</a:t>
            </a:r>
          </a:p>
        </p:txBody>
      </p:sp>
      <p:pic>
        <p:nvPicPr>
          <p:cNvPr id="72710" name="Content Placeholder 6" descr="election of 1912.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495800" y="2514600"/>
            <a:ext cx="3751263" cy="3886200"/>
          </a:xfrm>
        </p:spPr>
      </p:pic>
    </p:spTree>
    <p:extLst>
      <p:ext uri="{BB962C8B-B14F-4D97-AF65-F5344CB8AC3E}">
        <p14:creationId xmlns:p14="http://schemas.microsoft.com/office/powerpoint/2010/main" val="177544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fontAlgn="auto" hangingPunct="1">
              <a:spcAft>
                <a:spcPts val="0"/>
              </a:spcAft>
              <a:defRPr/>
            </a:pPr>
            <a:r>
              <a:rPr lang="en-US" smtClean="0"/>
              <a:t>Growth of Cities</a:t>
            </a:r>
          </a:p>
        </p:txBody>
      </p:sp>
      <p:pic>
        <p:nvPicPr>
          <p:cNvPr id="8195" name="Content Placeholder 10" descr="brooklyn bridg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3883025"/>
          </a:xfrm>
        </p:spPr>
      </p:pic>
      <p:pic>
        <p:nvPicPr>
          <p:cNvPr id="8196" name="Content Placeholder 8" descr="1880s_Lithograph_Broadway_NYC.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00200"/>
            <a:ext cx="3505200" cy="3810000"/>
          </a:xfrm>
        </p:spPr>
      </p:pic>
    </p:spTree>
    <p:extLst>
      <p:ext uri="{BB962C8B-B14F-4D97-AF65-F5344CB8AC3E}">
        <p14:creationId xmlns:p14="http://schemas.microsoft.com/office/powerpoint/2010/main" val="957340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algn="ctr" eaLnBrk="1" fontAlgn="auto" hangingPunct="1">
              <a:spcAft>
                <a:spcPts val="0"/>
              </a:spcAft>
              <a:defRPr/>
            </a:pPr>
            <a:r>
              <a:rPr lang="en-US" smtClean="0"/>
              <a:t>CHILD LABOR</a:t>
            </a:r>
          </a:p>
        </p:txBody>
      </p:sp>
      <p:pic>
        <p:nvPicPr>
          <p:cNvPr id="9219" name="Content Placeholder 6" descr="19090119_Mill_Workers-Macon_GA.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1543050"/>
            <a:ext cx="3214688" cy="2305050"/>
          </a:xfrm>
        </p:spPr>
      </p:pic>
      <p:pic>
        <p:nvPicPr>
          <p:cNvPr id="9220" name="Content Placeholder 7" descr="19081222_Mill_Spinner-Whitnel_NC.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3886200"/>
            <a:ext cx="3200400" cy="2271713"/>
          </a:xfrm>
        </p:spPr>
      </p:pic>
      <p:pic>
        <p:nvPicPr>
          <p:cNvPr id="9221" name="Picture 8" descr="19080900_Young_Driver_In_M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66800"/>
            <a:ext cx="21336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19110606_Cigarette_Rollers-Danville_V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14800"/>
            <a:ext cx="3036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0"/>
          <p:cNvSpPr txBox="1">
            <a:spLocks noChangeArrowheads="1"/>
          </p:cNvSpPr>
          <p:nvPr/>
        </p:nvSpPr>
        <p:spPr bwMode="auto">
          <a:xfrm>
            <a:off x="152400" y="1295400"/>
            <a:ext cx="2667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2800">
                <a:latin typeface="Arial" charset="0"/>
              </a:rPr>
              <a:t>Photography by Lewis Hine – was instrumental in changing laws</a:t>
            </a:r>
          </a:p>
          <a:p>
            <a:pPr eaLnBrk="1" hangingPunct="1">
              <a:spcBef>
                <a:spcPct val="0"/>
              </a:spcBef>
              <a:buClrTx/>
              <a:buFontTx/>
              <a:buNone/>
            </a:pPr>
            <a:endParaRPr lang="en-US" altLang="en-US" sz="1800">
              <a:latin typeface="Arial" charset="0"/>
            </a:endParaRPr>
          </a:p>
          <a:p>
            <a:pPr eaLnBrk="1" hangingPunct="1">
              <a:spcBef>
                <a:spcPct val="0"/>
              </a:spcBef>
              <a:buClrTx/>
              <a:buFontTx/>
              <a:buNone/>
            </a:pPr>
            <a:endParaRPr lang="en-US" altLang="en-US" sz="1800">
              <a:latin typeface="Arial" charset="0"/>
            </a:endParaRPr>
          </a:p>
        </p:txBody>
      </p:sp>
    </p:spTree>
    <p:extLst>
      <p:ext uri="{BB962C8B-B14F-4D97-AF65-F5344CB8AC3E}">
        <p14:creationId xmlns:p14="http://schemas.microsoft.com/office/powerpoint/2010/main" val="428378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Content Placeholder 4" descr="housewives.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381000"/>
            <a:ext cx="4572000" cy="2743200"/>
          </a:xfrm>
          <a:prstGeom prst="rect">
            <a:avLst/>
          </a:prstGeom>
        </p:spPr>
      </p:pic>
      <p:sp>
        <p:nvSpPr>
          <p:cNvPr id="34819" name="Rectangle 3"/>
          <p:cNvSpPr>
            <a:spLocks noGrp="1" noChangeArrowheads="1"/>
          </p:cNvSpPr>
          <p:nvPr>
            <p:ph type="body" sz="half" idx="2"/>
          </p:nvPr>
        </p:nvSpPr>
        <p:spPr>
          <a:xfrm>
            <a:off x="304800" y="6096000"/>
            <a:ext cx="7772400" cy="609600"/>
          </a:xfrm>
        </p:spPr>
        <p:txBody>
          <a:bodyPr/>
          <a:lstStyle/>
          <a:p>
            <a:pPr eaLnBrk="1" hangingPunct="1">
              <a:lnSpc>
                <a:spcPct val="60000"/>
              </a:lnSpc>
            </a:pPr>
            <a:endParaRPr lang="en-US" altLang="en-US" sz="400" dirty="0" smtClean="0"/>
          </a:p>
        </p:txBody>
      </p:sp>
      <p:sp>
        <p:nvSpPr>
          <p:cNvPr id="53250" name="Rectangle 2"/>
          <p:cNvSpPr>
            <a:spLocks noGrp="1" noChangeArrowheads="1"/>
          </p:cNvSpPr>
          <p:nvPr>
            <p:ph type="title"/>
          </p:nvPr>
        </p:nvSpPr>
        <p:spPr>
          <a:xfrm>
            <a:off x="304800" y="5495925"/>
            <a:ext cx="7772400" cy="593725"/>
          </a:xfrm>
        </p:spPr>
        <p:txBody>
          <a:bodyPr/>
          <a:lstStyle/>
          <a:p>
            <a:pPr eaLnBrk="1" fontAlgn="auto" hangingPunct="1">
              <a:spcAft>
                <a:spcPts val="0"/>
              </a:spcAft>
              <a:defRPr/>
            </a:pPr>
            <a:r>
              <a:rPr lang="en-US" sz="3200" smtClean="0"/>
              <a:t>The Progressive Answer</a:t>
            </a:r>
          </a:p>
        </p:txBody>
      </p:sp>
      <p:pic>
        <p:nvPicPr>
          <p:cNvPr id="34821" name="Picture 5" descr="trust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52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fontAlgn="auto" hangingPunct="1">
              <a:spcAft>
                <a:spcPts val="0"/>
              </a:spcAft>
              <a:defRPr/>
            </a:pPr>
            <a:r>
              <a:rPr lang="en-US" smtClean="0"/>
              <a:t>Characteristics  </a:t>
            </a:r>
          </a:p>
        </p:txBody>
      </p:sp>
      <p:sp>
        <p:nvSpPr>
          <p:cNvPr id="35843" name="Rectangle 3"/>
          <p:cNvSpPr>
            <a:spLocks noGrp="1" noChangeArrowheads="1"/>
          </p:cNvSpPr>
          <p:nvPr>
            <p:ph idx="1"/>
          </p:nvPr>
        </p:nvSpPr>
        <p:spPr>
          <a:xfrm>
            <a:off x="152400" y="1219200"/>
            <a:ext cx="8534400" cy="4911725"/>
          </a:xfrm>
        </p:spPr>
        <p:txBody>
          <a:bodyPr>
            <a:normAutofit fontScale="92500"/>
          </a:bodyPr>
          <a:lstStyle/>
          <a:p>
            <a:pPr eaLnBrk="1" hangingPunct="1">
              <a:lnSpc>
                <a:spcPct val="90000"/>
              </a:lnSpc>
            </a:pPr>
            <a:r>
              <a:rPr lang="en-US" altLang="en-US" sz="2400" smtClean="0"/>
              <a:t>Never a single group seeking a single objective –  many sources</a:t>
            </a:r>
          </a:p>
          <a:p>
            <a:pPr eaLnBrk="1" hangingPunct="1">
              <a:lnSpc>
                <a:spcPct val="90000"/>
              </a:lnSpc>
            </a:pPr>
            <a:r>
              <a:rPr lang="en-US" altLang="en-US" sz="2400" smtClean="0"/>
              <a:t>Fought corruption and inefficiency in gov’t</a:t>
            </a:r>
          </a:p>
          <a:p>
            <a:pPr eaLnBrk="1" hangingPunct="1">
              <a:lnSpc>
                <a:spcPct val="90000"/>
              </a:lnSpc>
            </a:pPr>
            <a:r>
              <a:rPr lang="en-US" altLang="en-US" sz="2400" smtClean="0"/>
              <a:t>Attempted to regulate and control big business</a:t>
            </a:r>
          </a:p>
          <a:p>
            <a:pPr eaLnBrk="1" hangingPunct="1">
              <a:lnSpc>
                <a:spcPct val="90000"/>
              </a:lnSpc>
            </a:pPr>
            <a:r>
              <a:rPr lang="en-US" altLang="en-US" sz="2400" smtClean="0"/>
              <a:t>Concern for urban poor</a:t>
            </a:r>
          </a:p>
          <a:p>
            <a:pPr eaLnBrk="1" hangingPunct="1">
              <a:lnSpc>
                <a:spcPct val="90000"/>
              </a:lnSpc>
            </a:pPr>
            <a:r>
              <a:rPr lang="en-US" altLang="en-US" sz="2400" smtClean="0"/>
              <a:t>Scientific management – scientific analysis of human activity</a:t>
            </a:r>
          </a:p>
          <a:p>
            <a:pPr eaLnBrk="1" hangingPunct="1">
              <a:lnSpc>
                <a:spcPct val="90000"/>
              </a:lnSpc>
            </a:pPr>
            <a:r>
              <a:rPr lang="en-US" altLang="en-US" sz="2400" smtClean="0"/>
              <a:t>Dealt with issues concerning local, state and federal gov’t.</a:t>
            </a:r>
          </a:p>
          <a:p>
            <a:pPr eaLnBrk="1" hangingPunct="1">
              <a:lnSpc>
                <a:spcPct val="90000"/>
              </a:lnSpc>
            </a:pPr>
            <a:r>
              <a:rPr lang="en-US" altLang="en-US" sz="2400" smtClean="0"/>
              <a:t>Change sought from below first, then gov’t takes on reforms</a:t>
            </a:r>
          </a:p>
          <a:p>
            <a:pPr eaLnBrk="1" hangingPunct="1">
              <a:lnSpc>
                <a:spcPct val="90000"/>
              </a:lnSpc>
            </a:pPr>
            <a:r>
              <a:rPr lang="en-US" altLang="en-US" sz="2400" smtClean="0"/>
              <a:t>General prosperity encouraged middle class to support reform measures without feeling “radical”</a:t>
            </a:r>
          </a:p>
          <a:p>
            <a:pPr eaLnBrk="1" hangingPunct="1">
              <a:lnSpc>
                <a:spcPct val="90000"/>
              </a:lnSpc>
            </a:pPr>
            <a:r>
              <a:rPr lang="en-US" altLang="en-US" sz="2400" smtClean="0"/>
              <a:t>NEVER CHALLENGED THE FUNDAMENTAL PRINCIPLES OF CAPITALISM</a:t>
            </a:r>
          </a:p>
        </p:txBody>
      </p:sp>
    </p:spTree>
    <p:extLst>
      <p:ext uri="{BB962C8B-B14F-4D97-AF65-F5344CB8AC3E}">
        <p14:creationId xmlns:p14="http://schemas.microsoft.com/office/powerpoint/2010/main" val="281208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p:txBody>
          <a:bodyPr/>
          <a:lstStyle/>
          <a:p>
            <a:pPr eaLnBrk="1" fontAlgn="auto" hangingPunct="1">
              <a:spcAft>
                <a:spcPts val="0"/>
              </a:spcAft>
              <a:defRPr/>
            </a:pPr>
            <a:r>
              <a:rPr lang="en-US" smtClean="0">
                <a:latin typeface="Times" charset="0"/>
                <a:ea typeface="ＭＳ Ｐゴシック" pitchFamily="34" charset="-128"/>
              </a:rPr>
              <a:t>The Origins of Progressivism</a:t>
            </a:r>
          </a:p>
        </p:txBody>
      </p:sp>
      <p:sp>
        <p:nvSpPr>
          <p:cNvPr id="36867" name="Rectangle 5"/>
          <p:cNvSpPr>
            <a:spLocks noGrp="1"/>
          </p:cNvSpPr>
          <p:nvPr>
            <p:ph sz="half" idx="1"/>
          </p:nvPr>
        </p:nvSpPr>
        <p:spPr>
          <a:xfrm>
            <a:off x="457200" y="1295400"/>
            <a:ext cx="3657600" cy="4830763"/>
          </a:xfrm>
        </p:spPr>
        <p:txBody>
          <a:bodyPr>
            <a:normAutofit lnSpcReduction="10000"/>
          </a:bodyPr>
          <a:lstStyle/>
          <a:p>
            <a:pPr eaLnBrk="1" hangingPunct="1"/>
            <a:r>
              <a:rPr lang="en-US" altLang="en-US" sz="1600" smtClean="0">
                <a:latin typeface="Arial" charset="0"/>
                <a:ea typeface="ＭＳ Ｐゴシック" pitchFamily="34" charset="-128"/>
              </a:rPr>
              <a:t>The depression of the 1890s, labor unrest and the populist revolt led many Americans to seek new answers to society’s ills, turning to citizen organizations and government for action.</a:t>
            </a:r>
          </a:p>
          <a:p>
            <a:pPr eaLnBrk="1" hangingPunct="1">
              <a:buFont typeface="Arial" charset="0"/>
              <a:buNone/>
            </a:pPr>
            <a:endParaRPr lang="en-US" altLang="en-US" sz="1600" smtClean="0">
              <a:latin typeface="Arial" charset="0"/>
              <a:ea typeface="ＭＳ Ｐゴシック" pitchFamily="34" charset="-128"/>
            </a:endParaRPr>
          </a:p>
          <a:p>
            <a:pPr eaLnBrk="1" hangingPunct="1"/>
            <a:r>
              <a:rPr lang="en-US" altLang="en-US" sz="1600" smtClean="0">
                <a:latin typeface="Arial" charset="0"/>
                <a:ea typeface="ＭＳ Ｐゴシック" pitchFamily="34" charset="-128"/>
              </a:rPr>
              <a:t>Progressivism drew from deep roots in American communities and spread, becoming a national movement, peaking in the election of 1912. </a:t>
            </a:r>
          </a:p>
          <a:p>
            <a:pPr eaLnBrk="1" hangingPunct="1">
              <a:buFont typeface="Arial" charset="0"/>
              <a:buNone/>
            </a:pPr>
            <a:endParaRPr lang="en-US" altLang="en-US" sz="1600" smtClean="0">
              <a:latin typeface="Arial" charset="0"/>
              <a:ea typeface="ＭＳ Ｐゴシック" pitchFamily="34" charset="-128"/>
            </a:endParaRPr>
          </a:p>
          <a:p>
            <a:pPr eaLnBrk="1" hangingPunct="1"/>
            <a:r>
              <a:rPr lang="en-US" altLang="en-US" sz="1600" smtClean="0">
                <a:latin typeface="Arial" charset="0"/>
                <a:ea typeface="ＭＳ Ｐゴシック" pitchFamily="34" charset="-128"/>
              </a:rPr>
              <a:t>The Progressive impulse began at the local and state levels, and, with leaders like La Follette, Johnson, Roosevelt and Wilson, moved to the national level.</a:t>
            </a:r>
          </a:p>
          <a:p>
            <a:pPr eaLnBrk="1" hangingPunct="1"/>
            <a:r>
              <a:rPr lang="en-US" altLang="en-US" sz="1600" smtClean="0">
                <a:latin typeface="Arial" charset="0"/>
                <a:ea typeface="ＭＳ Ｐゴシック" pitchFamily="34" charset="-128"/>
              </a:rPr>
              <a:t>Both political parties were reshaped by Progressivism.</a:t>
            </a:r>
          </a:p>
          <a:p>
            <a:pPr eaLnBrk="1" hangingPunct="1"/>
            <a:endParaRPr lang="en-US" altLang="en-US" sz="1800" smtClean="0">
              <a:latin typeface="Arial" charset="0"/>
              <a:ea typeface="ＭＳ Ｐゴシック" pitchFamily="34" charset="-128"/>
            </a:endParaRPr>
          </a:p>
        </p:txBody>
      </p:sp>
      <p:pic>
        <p:nvPicPr>
          <p:cNvPr id="36868"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524000"/>
            <a:ext cx="3733800" cy="4876800"/>
          </a:xfrm>
        </p:spPr>
      </p:pic>
    </p:spTree>
    <p:extLst>
      <p:ext uri="{BB962C8B-B14F-4D97-AF65-F5344CB8AC3E}">
        <p14:creationId xmlns:p14="http://schemas.microsoft.com/office/powerpoint/2010/main" val="2246604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r>
              <a:rPr lang="en-US" altLang="en-US" sz="4400" smtClean="0">
                <a:ea typeface="ＭＳ Ｐゴシック" pitchFamily="34" charset="-128"/>
              </a:rPr>
              <a:t>The Progressives</a:t>
            </a:r>
            <a:r>
              <a:rPr lang="ja-JP" altLang="en-US" sz="4400" smtClean="0">
                <a:ea typeface="ＭＳ Ｐゴシック" pitchFamily="34" charset="-128"/>
              </a:rPr>
              <a:t>’</a:t>
            </a:r>
            <a:r>
              <a:rPr lang="en-US" altLang="ja-JP" sz="4400" smtClean="0">
                <a:ea typeface="ＭＳ Ｐゴシック" pitchFamily="34" charset="-128"/>
              </a:rPr>
              <a:t> Limited Progress</a:t>
            </a:r>
            <a:endParaRPr lang="en-US" altLang="en-US" sz="4400" smtClean="0">
              <a:ea typeface="ＭＳ Ｐゴシック" pitchFamily="34" charset="-128"/>
            </a:endParaRPr>
          </a:p>
        </p:txBody>
      </p:sp>
      <p:sp>
        <p:nvSpPr>
          <p:cNvPr id="37891" name="Rectangle 1"/>
          <p:cNvSpPr>
            <a:spLocks noGrp="1" noChangeArrowheads="1"/>
          </p:cNvSpPr>
          <p:nvPr>
            <p:ph sz="half" idx="1"/>
          </p:nvPr>
        </p:nvSpPr>
        <p:spPr>
          <a:xfrm>
            <a:off x="457200" y="1536700"/>
            <a:ext cx="3657600" cy="3721100"/>
          </a:xfrm>
        </p:spPr>
        <p:txBody>
          <a:bodyPr/>
          <a:lstStyle/>
          <a:p>
            <a:pPr marL="0" indent="0" eaLnBrk="1" hangingPunct="1">
              <a:buFont typeface="Arial" charset="0"/>
              <a:buNone/>
            </a:pPr>
            <a:r>
              <a:rPr lang="en-US" altLang="en-US" sz="2000" b="1" i="1" smtClean="0">
                <a:ea typeface="ＭＳ Ｐゴシック" pitchFamily="34" charset="-128"/>
              </a:rPr>
              <a:t>Lochner v. New York </a:t>
            </a:r>
            <a:r>
              <a:rPr lang="en-US" altLang="en-US" sz="2000" b="1" smtClean="0">
                <a:ea typeface="ＭＳ Ｐゴシック" pitchFamily="34" charset="-128"/>
              </a:rPr>
              <a:t>(1905)</a:t>
            </a:r>
            <a:r>
              <a:rPr lang="en-US" altLang="en-US" sz="2000" smtClean="0">
                <a:ea typeface="ＭＳ Ｐゴシック" pitchFamily="34" charset="-128"/>
              </a:rPr>
              <a:t> </a:t>
            </a:r>
            <a:r>
              <a:rPr lang="en-US" altLang="en-US" sz="2000" b="1" smtClean="0">
                <a:ea typeface="ＭＳ Ｐゴシック" pitchFamily="34" charset="-128"/>
              </a:rPr>
              <a:t>–</a:t>
            </a:r>
            <a:r>
              <a:rPr lang="en-US" altLang="en-US" sz="2000" smtClean="0">
                <a:ea typeface="ＭＳ Ｐゴシック" pitchFamily="34" charset="-128"/>
              </a:rPr>
              <a:t> A Supreme Court ruling that unless long work hours directly jeopardized workers</a:t>
            </a:r>
            <a:r>
              <a:rPr lang="ja-JP" altLang="en-US" sz="2000" smtClean="0">
                <a:ea typeface="ＭＳ Ｐゴシック" pitchFamily="34" charset="-128"/>
              </a:rPr>
              <a:t>’</a:t>
            </a:r>
            <a:r>
              <a:rPr lang="en-US" altLang="ja-JP" sz="2000" smtClean="0">
                <a:ea typeface="ＭＳ Ｐゴシック" pitchFamily="34" charset="-128"/>
              </a:rPr>
              <a:t> health, the government could not abridge an employee</a:t>
            </a:r>
            <a:r>
              <a:rPr lang="ja-JP" altLang="en-US" sz="2000" smtClean="0">
                <a:ea typeface="ＭＳ Ｐゴシック" pitchFamily="34" charset="-128"/>
              </a:rPr>
              <a:t>’</a:t>
            </a:r>
            <a:r>
              <a:rPr lang="en-US" altLang="ja-JP" sz="2000" smtClean="0">
                <a:ea typeface="ＭＳ Ｐゴシック" pitchFamily="34" charset="-128"/>
              </a:rPr>
              <a:t>s freedom to negotiate his own work schedule with his employer</a:t>
            </a:r>
            <a:endParaRPr lang="en-US" altLang="en-US" sz="2000" smtClean="0">
              <a:ea typeface="ＭＳ Ｐゴシック" pitchFamily="34" charset="-128"/>
            </a:endParaRPr>
          </a:p>
        </p:txBody>
      </p:sp>
      <p:pic>
        <p:nvPicPr>
          <p:cNvPr id="37892"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4900" y="1752600"/>
            <a:ext cx="2667000" cy="3818659"/>
          </a:xfrm>
        </p:spPr>
      </p:pic>
      <p:sp>
        <p:nvSpPr>
          <p:cNvPr id="37893" name="TextBox 3"/>
          <p:cNvSpPr txBox="1">
            <a:spLocks noChangeArrowheads="1"/>
          </p:cNvSpPr>
          <p:nvPr/>
        </p:nvSpPr>
        <p:spPr bwMode="auto">
          <a:xfrm>
            <a:off x="4191000" y="57912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a:latin typeface="Arial" charset="0"/>
              </a:rPr>
              <a:t>Rehabilitating Lochner: Defending Individual Rights against Progressive Reforms</a:t>
            </a:r>
          </a:p>
        </p:txBody>
      </p:sp>
    </p:spTree>
    <p:extLst>
      <p:ext uri="{BB962C8B-B14F-4D97-AF65-F5344CB8AC3E}">
        <p14:creationId xmlns:p14="http://schemas.microsoft.com/office/powerpoint/2010/main" val="130318624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12</TotalTime>
  <Words>1977</Words>
  <Application>Microsoft Office PowerPoint</Application>
  <PresentationFormat>On-screen Show (4:3)</PresentationFormat>
  <Paragraphs>185</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Apothecary</vt:lpstr>
      <vt:lpstr>Populism and Progressivism</vt:lpstr>
      <vt:lpstr>PowerPoint Presentation</vt:lpstr>
      <vt:lpstr>PowerPoint Presentation</vt:lpstr>
      <vt:lpstr>Growth of Cities</vt:lpstr>
      <vt:lpstr>CHILD LABOR</vt:lpstr>
      <vt:lpstr>The Progressive Answer</vt:lpstr>
      <vt:lpstr>Characteristics  </vt:lpstr>
      <vt:lpstr>The Origins of Progressivism</vt:lpstr>
      <vt:lpstr>The Progressives’ Limited Progress</vt:lpstr>
      <vt:lpstr>Regulating Work Conditions </vt:lpstr>
      <vt:lpstr>The Progressives’ Limited Progress</vt:lpstr>
      <vt:lpstr>Triangle Shirtwaist Fire</vt:lpstr>
      <vt:lpstr>Triangle Shirtwaist Fire Aftermath</vt:lpstr>
      <vt:lpstr>Urban Reformers</vt:lpstr>
      <vt:lpstr>Urban Reformers</vt:lpstr>
      <vt:lpstr>Political Reforms – State/Local</vt:lpstr>
      <vt:lpstr>Muckrakers</vt:lpstr>
      <vt:lpstr>New Journalism: Muckraking </vt:lpstr>
      <vt:lpstr>Federal Laws</vt:lpstr>
      <vt:lpstr>Constitutional Amendments</vt:lpstr>
      <vt:lpstr>Prohibition</vt:lpstr>
      <vt:lpstr>Prohibition Map</vt:lpstr>
      <vt:lpstr>Prohibition</vt:lpstr>
      <vt:lpstr>Prohibition</vt:lpstr>
      <vt:lpstr>Revival of Women’s Suffrage Movement and Birth of Feminism</vt:lpstr>
      <vt:lpstr>Anti-19th Amendment Propaganda</vt:lpstr>
      <vt:lpstr>PowerPoint Presentation</vt:lpstr>
      <vt:lpstr>The Progressive Presidents – Who was the “Most Progressive”</vt:lpstr>
      <vt:lpstr>The Progressive Presidents</vt:lpstr>
      <vt:lpstr>Trust-busting and Regulation</vt:lpstr>
      <vt:lpstr>The Birth of Environmentalism </vt:lpstr>
      <vt:lpstr>William Howard Taft</vt:lpstr>
      <vt:lpstr>The Election of 1912: A Four-Way Race </vt:lpstr>
      <vt:lpstr>Election of 1912</vt:lpstr>
      <vt:lpstr>MAP 21.2 The Election of 1912 </vt:lpstr>
      <vt:lpstr>Woodrow Wilson’s First Term </vt:lpstr>
      <vt:lpstr>Woodrow Wilson’s Progressive Vision</vt:lpstr>
      <vt:lpstr>Effect of Progressive Era </vt:lpstr>
      <vt:lpstr>Books on the Progressive Era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and Progressivism</dc:title>
  <dc:creator>Syosset CSD</dc:creator>
  <cp:lastModifiedBy>Syosset CSD</cp:lastModifiedBy>
  <cp:revision>2</cp:revision>
  <dcterms:created xsi:type="dcterms:W3CDTF">2015-01-12T18:11:01Z</dcterms:created>
  <dcterms:modified xsi:type="dcterms:W3CDTF">2015-01-12T18:23:28Z</dcterms:modified>
</cp:coreProperties>
</file>