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0" d="100"/>
          <a:sy n="60" d="100"/>
        </p:scale>
        <p:origin x="-139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C307698-979D-4635-95BD-531E5FCA9E9E}" type="datetimeFigureOut">
              <a:rPr lang="en-US" smtClean="0"/>
              <a:t>9/3/2019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4A95AF-4441-47EE-8926-770FAF4E9ED2}" type="slidenum">
              <a:rPr lang="en-US" smtClean="0"/>
              <a:t>‹#›</a:t>
            </a:fld>
            <a:endParaRPr lang="en-US"/>
          </a:p>
        </p:txBody>
      </p:sp>
    </p:spTree>
    <p:extLst>
      <p:ext uri="{BB962C8B-B14F-4D97-AF65-F5344CB8AC3E}">
        <p14:creationId xmlns:p14="http://schemas.microsoft.com/office/powerpoint/2010/main" val="3218093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Map 1.4 </a:t>
            </a:r>
            <a:r>
              <a:rPr lang="en-US" altLang="en-US" b="1" smtClean="0"/>
              <a:t>Principal Voyages of Discovery </a:t>
            </a:r>
            <a:r>
              <a:rPr lang="en-US" altLang="en-US" smtClean="0"/>
              <a:t>Spain, Portugal, France, and England reaped the</a:t>
            </a:r>
          </a:p>
          <a:p>
            <a:pPr eaLnBrk="1" hangingPunct="1">
              <a:spcBef>
                <a:spcPct val="0"/>
              </a:spcBef>
            </a:pPr>
            <a:r>
              <a:rPr lang="en-US" altLang="en-US" smtClean="0"/>
              <a:t>greatest advantages from the New World, but much of the earliest exploration was done by Italians,</a:t>
            </a:r>
          </a:p>
          <a:p>
            <a:pPr eaLnBrk="1" hangingPunct="1">
              <a:spcBef>
                <a:spcPct val="0"/>
              </a:spcBef>
            </a:pPr>
            <a:r>
              <a:rPr lang="en-US" altLang="en-US" smtClean="0"/>
              <a:t>notably Christopher Columbus of Genoa. John Cabot, another native of Genoa (his original name</a:t>
            </a:r>
          </a:p>
          <a:p>
            <a:pPr eaLnBrk="1" hangingPunct="1">
              <a:spcBef>
                <a:spcPct val="0"/>
              </a:spcBef>
            </a:pPr>
            <a:r>
              <a:rPr lang="en-US" altLang="en-US" smtClean="0"/>
              <a:t>was Giovanni Caboto), sailed for England’s King Henry VII. Giovanni da Verrazano was a Florentine</a:t>
            </a:r>
          </a:p>
          <a:p>
            <a:pPr eaLnBrk="1" hangingPunct="1">
              <a:spcBef>
                <a:spcPct val="0"/>
              </a:spcBef>
            </a:pPr>
            <a:r>
              <a:rPr lang="en-US" altLang="en-US" smtClean="0"/>
              <a:t>employed by France.</a:t>
            </a: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102" charset="0"/>
              </a:defRPr>
            </a:lvl1pPr>
            <a:lvl2pPr marL="742950" indent="-285750" eaLnBrk="0" hangingPunct="0">
              <a:spcBef>
                <a:spcPct val="30000"/>
              </a:spcBef>
              <a:defRPr sz="1200">
                <a:solidFill>
                  <a:schemeClr val="tx1"/>
                </a:solidFill>
                <a:latin typeface="Calibri" pitchFamily="-102" charset="0"/>
              </a:defRPr>
            </a:lvl2pPr>
            <a:lvl3pPr marL="1143000" indent="-228600" eaLnBrk="0" hangingPunct="0">
              <a:spcBef>
                <a:spcPct val="30000"/>
              </a:spcBef>
              <a:defRPr sz="1200">
                <a:solidFill>
                  <a:schemeClr val="tx1"/>
                </a:solidFill>
                <a:latin typeface="Calibri" pitchFamily="-102" charset="0"/>
              </a:defRPr>
            </a:lvl3pPr>
            <a:lvl4pPr marL="1600200" indent="-228600" eaLnBrk="0" hangingPunct="0">
              <a:spcBef>
                <a:spcPct val="30000"/>
              </a:spcBef>
              <a:defRPr sz="1200">
                <a:solidFill>
                  <a:schemeClr val="tx1"/>
                </a:solidFill>
                <a:latin typeface="Calibri" pitchFamily="-102" charset="0"/>
              </a:defRPr>
            </a:lvl4pPr>
            <a:lvl5pPr marL="2057400" indent="-228600" eaLnBrk="0" hangingPunct="0">
              <a:spcBef>
                <a:spcPct val="30000"/>
              </a:spcBef>
              <a:defRPr sz="1200">
                <a:solidFill>
                  <a:schemeClr val="tx1"/>
                </a:solidFill>
                <a:latin typeface="Calibri" pitchFamily="-102" charset="0"/>
              </a:defRPr>
            </a:lvl5pPr>
            <a:lvl6pPr marL="2514600" indent="-228600" eaLnBrk="0" fontAlgn="base" hangingPunct="0">
              <a:spcBef>
                <a:spcPct val="30000"/>
              </a:spcBef>
              <a:spcAft>
                <a:spcPct val="0"/>
              </a:spcAft>
              <a:defRPr sz="1200">
                <a:solidFill>
                  <a:schemeClr val="tx1"/>
                </a:solidFill>
                <a:latin typeface="Calibri" pitchFamily="-102" charset="0"/>
              </a:defRPr>
            </a:lvl6pPr>
            <a:lvl7pPr marL="2971800" indent="-228600" eaLnBrk="0" fontAlgn="base" hangingPunct="0">
              <a:spcBef>
                <a:spcPct val="30000"/>
              </a:spcBef>
              <a:spcAft>
                <a:spcPct val="0"/>
              </a:spcAft>
              <a:defRPr sz="1200">
                <a:solidFill>
                  <a:schemeClr val="tx1"/>
                </a:solidFill>
                <a:latin typeface="Calibri" pitchFamily="-102" charset="0"/>
              </a:defRPr>
            </a:lvl7pPr>
            <a:lvl8pPr marL="3429000" indent="-228600" eaLnBrk="0" fontAlgn="base" hangingPunct="0">
              <a:spcBef>
                <a:spcPct val="30000"/>
              </a:spcBef>
              <a:spcAft>
                <a:spcPct val="0"/>
              </a:spcAft>
              <a:defRPr sz="1200">
                <a:solidFill>
                  <a:schemeClr val="tx1"/>
                </a:solidFill>
                <a:latin typeface="Calibri" pitchFamily="-102" charset="0"/>
              </a:defRPr>
            </a:lvl8pPr>
            <a:lvl9pPr marL="3886200" indent="-228600" eaLnBrk="0" fontAlgn="base" hangingPunct="0">
              <a:spcBef>
                <a:spcPct val="30000"/>
              </a:spcBef>
              <a:spcAft>
                <a:spcPct val="0"/>
              </a:spcAft>
              <a:defRPr sz="1200">
                <a:solidFill>
                  <a:schemeClr val="tx1"/>
                </a:solidFill>
                <a:latin typeface="Calibri" pitchFamily="-102" charset="0"/>
              </a:defRPr>
            </a:lvl9pPr>
          </a:lstStyle>
          <a:p>
            <a:pPr eaLnBrk="1" hangingPunct="1">
              <a:spcBef>
                <a:spcPct val="0"/>
              </a:spcBef>
            </a:pPr>
            <a:fld id="{824608A2-F21B-4133-B7BA-7BBC834D34ED}" type="slidenum">
              <a:rPr lang="en-US" altLang="en-US" smtClean="0">
                <a:ea typeface="ＭＳ Ｐゴシック" pitchFamily="-102" charset="-128"/>
              </a:rPr>
              <a:pPr eaLnBrk="1" hangingPunct="1">
                <a:spcBef>
                  <a:spcPct val="0"/>
                </a:spcBef>
              </a:pPr>
              <a:t>9</a:t>
            </a:fld>
            <a:endParaRPr lang="en-US" altLang="en-US" smtClean="0">
              <a:ea typeface="ＭＳ Ｐゴシック" pitchFamily="-102"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29622B5-0332-4632-A4A8-0948C53C6C67}" type="datetimeFigureOut">
              <a:rPr lang="en-US" smtClean="0"/>
              <a:t>9/3/2019</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D79490-6374-4614-9EF5-628C39E40EEE}"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9622B5-0332-4632-A4A8-0948C53C6C6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D79490-6374-4614-9EF5-628C39E40EEE}"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4D79490-6374-4614-9EF5-628C39E40EEE}"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29622B5-0332-4632-A4A8-0948C53C6C6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29622B5-0332-4632-A4A8-0948C53C6C67}"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4D79490-6374-4614-9EF5-628C39E40EEE}"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C29622B5-0332-4632-A4A8-0948C53C6C67}" type="datetimeFigureOut">
              <a:rPr lang="en-US" smtClean="0"/>
              <a:t>9/3/2019</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4D79490-6374-4614-9EF5-628C39E40EEE}"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C29622B5-0332-4632-A4A8-0948C53C6C67}"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D79490-6374-4614-9EF5-628C39E40EEE}"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C29622B5-0332-4632-A4A8-0948C53C6C67}" type="datetimeFigureOut">
              <a:rPr lang="en-US" smtClean="0"/>
              <a:t>9/3/2019</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4D79490-6374-4614-9EF5-628C39E40EEE}"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29622B5-0332-4632-A4A8-0948C53C6C67}"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4D79490-6374-4614-9EF5-628C39E40EE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C29622B5-0332-4632-A4A8-0948C53C6C67}"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4D79490-6374-4614-9EF5-628C39E40EE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4D79490-6374-4614-9EF5-628C39E40EEE}"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C29622B5-0332-4632-A4A8-0948C53C6C67}" type="datetimeFigureOut">
              <a:rPr lang="en-US" smtClean="0"/>
              <a:t>9/3/2019</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4D79490-6374-4614-9EF5-628C39E40EEE}"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C29622B5-0332-4632-A4A8-0948C53C6C67}" type="datetimeFigureOut">
              <a:rPr lang="en-US" smtClean="0"/>
              <a:t>9/3/2019</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C29622B5-0332-4632-A4A8-0948C53C6C67}" type="datetimeFigureOut">
              <a:rPr lang="en-US" smtClean="0"/>
              <a:t>9/3/2019</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4D79490-6374-4614-9EF5-628C39E40EEE}"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a:p>
        </p:txBody>
      </p:sp>
      <p:sp>
        <p:nvSpPr>
          <p:cNvPr id="2" name="Title 1"/>
          <p:cNvSpPr>
            <a:spLocks noGrp="1"/>
          </p:cNvSpPr>
          <p:nvPr>
            <p:ph type="ctrTitle"/>
          </p:nvPr>
        </p:nvSpPr>
        <p:spPr/>
        <p:txBody>
          <a:bodyPr/>
          <a:lstStyle/>
          <a:p>
            <a:r>
              <a:rPr lang="en-US" dirty="0" smtClean="0"/>
              <a:t>European Encounters</a:t>
            </a:r>
            <a:endParaRPr lang="en-US" dirty="0"/>
          </a:p>
        </p:txBody>
      </p:sp>
    </p:spTree>
    <p:extLst>
      <p:ext uri="{BB962C8B-B14F-4D97-AF65-F5344CB8AC3E}">
        <p14:creationId xmlns:p14="http://schemas.microsoft.com/office/powerpoint/2010/main" val="7236656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dirty="0" smtClean="0"/>
              <a:t>V. </a:t>
            </a:r>
            <a:r>
              <a:rPr lang="en-US" altLang="en-US" dirty="0"/>
              <a:t>Exploration and Imperial Rivalry</a:t>
            </a:r>
            <a:endParaRPr lang="en-US" dirty="0"/>
          </a:p>
        </p:txBody>
      </p:sp>
      <p:sp>
        <p:nvSpPr>
          <p:cNvPr id="3" name="Content Placeholder 2"/>
          <p:cNvSpPr>
            <a:spLocks noGrp="1"/>
          </p:cNvSpPr>
          <p:nvPr>
            <p:ph sz="quarter" idx="1"/>
          </p:nvPr>
        </p:nvSpPr>
        <p:spPr>
          <a:xfrm>
            <a:off x="301625" y="1527175"/>
            <a:ext cx="8504238" cy="4572000"/>
          </a:xfrm>
        </p:spPr>
        <p:txBody>
          <a:bodyPr>
            <a:normAutofit fontScale="92500"/>
          </a:bodyPr>
          <a:lstStyle/>
          <a:p>
            <a:pPr marL="0" indent="0">
              <a:buFont typeface="Wingdings 2" pitchFamily="18" charset="2"/>
              <a:buChar char=""/>
              <a:defRPr/>
            </a:pPr>
            <a:r>
              <a:rPr lang="en-US" altLang="en-US" dirty="0" smtClean="0"/>
              <a:t>Other explorers came to the New World:</a:t>
            </a:r>
          </a:p>
          <a:p>
            <a:pPr lvl="1">
              <a:buFont typeface="Calibri" pitchFamily="34" charset="0"/>
              <a:buChar char="–"/>
              <a:defRPr/>
            </a:pPr>
            <a:r>
              <a:rPr lang="en-US" altLang="en-US" dirty="0"/>
              <a:t>1497–1498―Giovanni </a:t>
            </a:r>
            <a:r>
              <a:rPr lang="en-US" altLang="en-US" dirty="0" err="1"/>
              <a:t>Caboto</a:t>
            </a:r>
            <a:r>
              <a:rPr lang="en-US" altLang="en-US" dirty="0"/>
              <a:t> (known as John Cabot) explored the northeastern coast of North America. </a:t>
            </a:r>
          </a:p>
          <a:p>
            <a:pPr lvl="1">
              <a:buFont typeface="Calibri" pitchFamily="34" charset="0"/>
              <a:buChar char="–"/>
              <a:defRPr/>
            </a:pPr>
            <a:r>
              <a:rPr lang="en-US" altLang="en-US" dirty="0" smtClean="0"/>
              <a:t>1513: Balboa discovered the Pacific Ocean.</a:t>
            </a:r>
          </a:p>
          <a:p>
            <a:pPr lvl="1">
              <a:buFont typeface="Calibri" pitchFamily="34" charset="0"/>
              <a:buChar char="–"/>
              <a:defRPr/>
            </a:pPr>
            <a:r>
              <a:rPr lang="en-US" altLang="en-US" dirty="0" smtClean="0"/>
              <a:t>1519: Hernan Cortés set sail with eleven ships for Mexico and her destiny; defeats Aztecs</a:t>
            </a:r>
          </a:p>
          <a:p>
            <a:pPr lvl="1">
              <a:buFont typeface="Calibri" pitchFamily="34" charset="0"/>
              <a:buChar char="–"/>
              <a:defRPr/>
            </a:pPr>
            <a:r>
              <a:rPr lang="en-US" altLang="en-US" dirty="0" smtClean="0"/>
              <a:t>1519: Magellan rounded tip of South America.</a:t>
            </a:r>
          </a:p>
          <a:p>
            <a:pPr lvl="1">
              <a:buFont typeface="Calibri" pitchFamily="34" charset="0"/>
              <a:buChar char="–"/>
              <a:defRPr/>
            </a:pPr>
            <a:r>
              <a:rPr lang="en-US" altLang="en-US" dirty="0" smtClean="0"/>
              <a:t>1513 and 1521: Ponce de León explored Florida.</a:t>
            </a:r>
          </a:p>
          <a:p>
            <a:pPr lvl="1">
              <a:buFont typeface="Calibri" pitchFamily="34" charset="0"/>
              <a:buChar char="–"/>
              <a:defRPr/>
            </a:pPr>
            <a:r>
              <a:rPr lang="en-US" altLang="en-US" dirty="0"/>
              <a:t>1524―Giovanni da Verrazano probed the eastern seaboard.</a:t>
            </a:r>
          </a:p>
          <a:p>
            <a:pPr lvl="1">
              <a:buFont typeface="Calibri" pitchFamily="34" charset="0"/>
              <a:buChar char="–"/>
              <a:defRPr/>
            </a:pPr>
            <a:r>
              <a:rPr lang="en-US" altLang="en-US" dirty="0"/>
              <a:t>1534―Jacques Cartier journeyed up the St. Lawrence River. </a:t>
            </a:r>
          </a:p>
          <a:p>
            <a:pPr lvl="1">
              <a:buFont typeface="Calibri" pitchFamily="34" charset="0"/>
              <a:buChar char="–"/>
              <a:defRPr/>
            </a:pPr>
            <a:r>
              <a:rPr lang="en-US" altLang="en-US" dirty="0" smtClean="0"/>
              <a:t>1540–1542: Coronado explored Arizona and New Mexico. </a:t>
            </a:r>
          </a:p>
          <a:p>
            <a:pPr lvl="1">
              <a:buFont typeface="Calibri" pitchFamily="34" charset="0"/>
              <a:buChar char="–"/>
              <a:defRPr/>
            </a:pPr>
            <a:r>
              <a:rPr lang="en-US" altLang="en-US" dirty="0" smtClean="0"/>
              <a:t>1539–1542: Hernando de Soto discovered the Mississippi River</a:t>
            </a:r>
          </a:p>
          <a:p>
            <a:pPr>
              <a:buFont typeface="Calibri" pitchFamily="34" charset="0"/>
              <a:buChar char="–"/>
              <a:defRPr/>
            </a:pPr>
            <a:endParaRPr lang="en-US" dirty="0"/>
          </a:p>
        </p:txBody>
      </p:sp>
    </p:spTree>
    <p:extLst>
      <p:ext uri="{BB962C8B-B14F-4D97-AF65-F5344CB8AC3E}">
        <p14:creationId xmlns:p14="http://schemas.microsoft.com/office/powerpoint/2010/main" val="28100217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altLang="en-US" sz="3600" b="1" dirty="0">
                <a:solidFill>
                  <a:srgbClr val="7B9899"/>
                </a:solidFill>
              </a:rPr>
              <a:t>III. European Encounters</a:t>
            </a:r>
            <a:endParaRPr lang="en-US" dirty="0"/>
          </a:p>
        </p:txBody>
      </p:sp>
      <p:sp>
        <p:nvSpPr>
          <p:cNvPr id="23555" name="Content Placeholder 2"/>
          <p:cNvSpPr>
            <a:spLocks noGrp="1"/>
          </p:cNvSpPr>
          <p:nvPr>
            <p:ph sz="quarter" idx="1"/>
          </p:nvPr>
        </p:nvSpPr>
        <p:spPr>
          <a:xfrm>
            <a:off x="301625" y="1527175"/>
            <a:ext cx="8504238" cy="4572000"/>
          </a:xfrm>
        </p:spPr>
        <p:txBody>
          <a:bodyPr>
            <a:normAutofit/>
          </a:bodyPr>
          <a:lstStyle/>
          <a:p>
            <a:pPr eaLnBrk="1" hangingPunct="1"/>
            <a:r>
              <a:rPr lang="en-US" altLang="en-US" smtClean="0">
                <a:ea typeface="ＭＳ Ｐゴシック" pitchFamily="-102" charset="-128"/>
              </a:rPr>
              <a:t>Christopher Columbus persuaded the Spanish to support his expedition on their behalf.</a:t>
            </a:r>
          </a:p>
          <a:p>
            <a:pPr lvl="1" eaLnBrk="1" hangingPunct="1"/>
            <a:r>
              <a:rPr lang="en-US" altLang="en-US" smtClean="0">
                <a:ea typeface="ＭＳ Ｐゴシック" pitchFamily="-102" charset="-128"/>
              </a:rPr>
              <a:t>On October 12, 1492, he and his crew landed on an island in the Bahamas.</a:t>
            </a:r>
          </a:p>
          <a:p>
            <a:r>
              <a:rPr lang="en-US" altLang="en-US" smtClean="0"/>
              <a:t>Columbus called the native peoples “Indians.”</a:t>
            </a:r>
          </a:p>
          <a:p>
            <a:r>
              <a:rPr lang="en-US" altLang="en-US" smtClean="0"/>
              <a:t>Columbus’s discovery convulsed four continents—Europe, Africa, and the two Americas.</a:t>
            </a:r>
          </a:p>
          <a:p>
            <a:r>
              <a:rPr lang="en-US" altLang="en-US" smtClean="0"/>
              <a:t>An independent global economic system emerged.</a:t>
            </a:r>
          </a:p>
          <a:p>
            <a:r>
              <a:rPr lang="en-US" altLang="en-US" smtClean="0"/>
              <a:t>The world after 1492 would never be the same.</a:t>
            </a:r>
          </a:p>
        </p:txBody>
      </p:sp>
    </p:spTree>
    <p:extLst>
      <p:ext uri="{BB962C8B-B14F-4D97-AF65-F5344CB8AC3E}">
        <p14:creationId xmlns:p14="http://schemas.microsoft.com/office/powerpoint/2010/main" val="38399631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b="1" smtClean="0">
                <a:solidFill>
                  <a:srgbClr val="7B9899"/>
                </a:solidFill>
              </a:rPr>
              <a:t>Columbian Exchange</a:t>
            </a:r>
          </a:p>
        </p:txBody>
      </p:sp>
      <p:pic>
        <p:nvPicPr>
          <p:cNvPr id="24579"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tretch>
            <a:fillRect/>
          </a:stretch>
        </p:blipFill>
        <p:spPr>
          <a:xfrm>
            <a:off x="0" y="914400"/>
            <a:ext cx="9143999" cy="5943600"/>
          </a:xfrm>
        </p:spPr>
      </p:pic>
    </p:spTree>
    <p:extLst>
      <p:ext uri="{BB962C8B-B14F-4D97-AF65-F5344CB8AC3E}">
        <p14:creationId xmlns:p14="http://schemas.microsoft.com/office/powerpoint/2010/main" val="289775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rmAutofit fontScale="90000"/>
          </a:bodyPr>
          <a:lstStyle/>
          <a:p>
            <a:pPr eaLnBrk="1" hangingPunct="1"/>
            <a:r>
              <a:rPr lang="en-US" altLang="en-US" sz="4800" b="1" smtClean="0">
                <a:solidFill>
                  <a:srgbClr val="7B9899"/>
                </a:solidFill>
              </a:rPr>
              <a:t>III. European Encounters</a:t>
            </a:r>
          </a:p>
        </p:txBody>
      </p:sp>
      <p:sp>
        <p:nvSpPr>
          <p:cNvPr id="3" name="Content Placeholder 2"/>
          <p:cNvSpPr>
            <a:spLocks noGrp="1"/>
          </p:cNvSpPr>
          <p:nvPr>
            <p:ph sz="quarter" idx="1"/>
          </p:nvPr>
        </p:nvSpPr>
        <p:spPr>
          <a:xfrm>
            <a:off x="0" y="1527175"/>
            <a:ext cx="9144000" cy="5330825"/>
          </a:xfrm>
        </p:spPr>
        <p:txBody>
          <a:bodyPr>
            <a:normAutofit/>
          </a:bodyPr>
          <a:lstStyle/>
          <a:p>
            <a:pPr eaLnBrk="1" hangingPunct="1">
              <a:lnSpc>
                <a:spcPct val="90000"/>
              </a:lnSpc>
            </a:pPr>
            <a:r>
              <a:rPr lang="en-US" altLang="en-US" smtClean="0"/>
              <a:t>European conquest driven by mercantile capitalism and Christianity</a:t>
            </a:r>
          </a:p>
          <a:p>
            <a:pPr eaLnBrk="1" hangingPunct="1">
              <a:lnSpc>
                <a:spcPct val="90000"/>
              </a:lnSpc>
            </a:pPr>
            <a:r>
              <a:rPr lang="en-US" altLang="en-US" smtClean="0"/>
              <a:t>Printing press, word spread rapidly of Columbus’s voyage and discovery—more colonizers arrived.</a:t>
            </a:r>
          </a:p>
          <a:p>
            <a:pPr eaLnBrk="1" hangingPunct="1">
              <a:lnSpc>
                <a:spcPct val="90000"/>
              </a:lnSpc>
            </a:pPr>
            <a:r>
              <a:rPr lang="en-US" altLang="en-US" smtClean="0"/>
              <a:t>Europeans easily dominated native peoples because of more advanced technology, science, and commerce.</a:t>
            </a:r>
          </a:p>
          <a:p>
            <a:pPr eaLnBrk="1" hangingPunct="1">
              <a:lnSpc>
                <a:spcPct val="90000"/>
              </a:lnSpc>
            </a:pPr>
            <a:r>
              <a:rPr lang="en-US" altLang="en-US" smtClean="0"/>
              <a:t>As colonizers came over, they introduced weeds, vermin, and deadly microbes, which greatly damaged the native peoples</a:t>
            </a:r>
          </a:p>
          <a:p>
            <a:pPr lvl="1" eaLnBrk="1" hangingPunct="1">
              <a:lnSpc>
                <a:spcPct val="90000"/>
              </a:lnSpc>
            </a:pPr>
            <a:r>
              <a:rPr lang="en-US" altLang="en-US" smtClean="0"/>
              <a:t>- virulent pathogens proved to be the most deadly force in exterminating the native Americans (present in Europe b/c of industrialization, animal domestication, and long-distance travel); e.g.,  Hispaniola pop. in 1492 – 300,000; pop. in 1548 - 500</a:t>
            </a:r>
          </a:p>
        </p:txBody>
      </p:sp>
    </p:spTree>
    <p:extLst>
      <p:ext uri="{BB962C8B-B14F-4D97-AF65-F5344CB8AC3E}">
        <p14:creationId xmlns:p14="http://schemas.microsoft.com/office/powerpoint/2010/main" val="7678932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a:bodyPr>
          <a:lstStyle/>
          <a:p>
            <a:pPr eaLnBrk="1" hangingPunct="1"/>
            <a:r>
              <a:rPr lang="en-US" altLang="en-US" smtClean="0">
                <a:solidFill>
                  <a:srgbClr val="7B9899"/>
                </a:solidFill>
              </a:rPr>
              <a:t>How did Europeans view the Indians?</a:t>
            </a:r>
          </a:p>
        </p:txBody>
      </p:sp>
      <p:sp>
        <p:nvSpPr>
          <p:cNvPr id="3" name="Content Placeholder 2"/>
          <p:cNvSpPr>
            <a:spLocks noGrp="1"/>
          </p:cNvSpPr>
          <p:nvPr>
            <p:ph sz="quarter" idx="1"/>
          </p:nvPr>
        </p:nvSpPr>
        <p:spPr>
          <a:xfrm>
            <a:off x="301625" y="1527175"/>
            <a:ext cx="8504238" cy="4572000"/>
          </a:xfrm>
        </p:spPr>
        <p:txBody>
          <a:bodyPr>
            <a:normAutofit fontScale="92500" lnSpcReduction="10000"/>
          </a:bodyPr>
          <a:lstStyle/>
          <a:p>
            <a:pPr marL="274320" indent="-274320" eaLnBrk="1" fontAlgn="auto" hangingPunct="1">
              <a:spcAft>
                <a:spcPts val="0"/>
              </a:spcAft>
              <a:buFont typeface="Wingdings 2"/>
              <a:buNone/>
              <a:defRPr/>
            </a:pPr>
            <a:r>
              <a:rPr lang="en-US" dirty="0" smtClean="0"/>
              <a:t>	[The Indians] brought us parrots and balls of cotton and spears and many other things, which they exchanged for the glass beads and hawks’ bells.  They willingly traded everything they owned….  They were well-built, with good bodies and handsome features….  They do not bear arms, and do not know them, for I showed them a sword, they took it by the edge and cut themselves out of ignorance.  They have no iron.  Their spears are made of cane….  They would make fine servants….  With fifty men we could subjugate them all and make them do whatever we want. </a:t>
            </a:r>
          </a:p>
          <a:p>
            <a:pPr marL="274320" indent="-274320" eaLnBrk="1" fontAlgn="auto" hangingPunct="1">
              <a:spcAft>
                <a:spcPts val="0"/>
              </a:spcAft>
              <a:buFont typeface="Wingdings 2"/>
              <a:buNone/>
              <a:defRPr/>
            </a:pPr>
            <a:r>
              <a:rPr lang="en-US" dirty="0" smtClean="0"/>
              <a:t>			–Christopher Columbus, 1492</a:t>
            </a: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3860594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normAutofit/>
          </a:bodyPr>
          <a:lstStyle/>
          <a:p>
            <a:pPr eaLnBrk="1" hangingPunct="1"/>
            <a:r>
              <a:rPr lang="en-US" altLang="en-US" smtClean="0">
                <a:solidFill>
                  <a:srgbClr val="7B9899"/>
                </a:solidFill>
              </a:rPr>
              <a:t>How did Europeans view the Indians?</a:t>
            </a:r>
          </a:p>
        </p:txBody>
      </p:sp>
      <p:sp>
        <p:nvSpPr>
          <p:cNvPr id="3" name="Content Placeholder 2"/>
          <p:cNvSpPr>
            <a:spLocks noGrp="1"/>
          </p:cNvSpPr>
          <p:nvPr>
            <p:ph sz="quarter" idx="1"/>
          </p:nvPr>
        </p:nvSpPr>
        <p:spPr>
          <a:xfrm>
            <a:off x="0" y="1447800"/>
            <a:ext cx="9144000" cy="5410200"/>
          </a:xfrm>
        </p:spPr>
        <p:txBody>
          <a:bodyPr>
            <a:normAutofit fontScale="77500" lnSpcReduction="20000"/>
          </a:bodyPr>
          <a:lstStyle/>
          <a:p>
            <a:pPr marL="274320" indent="-274320" eaLnBrk="1" fontAlgn="auto" hangingPunct="1">
              <a:spcAft>
                <a:spcPts val="0"/>
              </a:spcAft>
              <a:buFont typeface="Wingdings 2"/>
              <a:buNone/>
              <a:defRPr/>
            </a:pPr>
            <a:r>
              <a:rPr lang="en-US" dirty="0" smtClean="0"/>
              <a:t>	The barbarians... have a lawful, just, and natural government. Even though they lack the art and use of writing, they are not wanting in the capacity and skill to rule and govern themselves, both publicly and privately. Thus, they have kingdoms, communities, and cities that they govern wisely according to their laws and customs. Thus their government is legitimate and natural, even though it has some resemblance to tyranny. From these statements we have no choice but to conclude that the rulers of such nations enjoy the use of reason and that their people and the inhabitants of their provinces do not lack peace and justice. Otherwise they could not be established or preserved as political entities for long…</a:t>
            </a:r>
          </a:p>
          <a:p>
            <a:pPr marL="274320" indent="-274320" eaLnBrk="1" fontAlgn="auto" hangingPunct="1">
              <a:spcAft>
                <a:spcPts val="0"/>
              </a:spcAft>
              <a:buFont typeface="Wingdings 2"/>
              <a:buNone/>
              <a:defRPr/>
            </a:pPr>
            <a:r>
              <a:rPr lang="en-US" dirty="0" smtClean="0"/>
              <a:t> </a:t>
            </a:r>
          </a:p>
          <a:p>
            <a:pPr marL="274320" indent="-274320" eaLnBrk="1" fontAlgn="auto" hangingPunct="1">
              <a:spcAft>
                <a:spcPts val="0"/>
              </a:spcAft>
              <a:buFont typeface="Wingdings 2"/>
              <a:buNone/>
              <a:defRPr/>
            </a:pPr>
            <a:r>
              <a:rPr lang="en-US" dirty="0" smtClean="0"/>
              <a:t>	From the fact that the Indians are barbarians it does not necessarily follow that they are incapable of government and have to be ruled by others, except to be taught the Catholic faith and to be admitted to the holy sacraments…</a:t>
            </a:r>
          </a:p>
          <a:p>
            <a:pPr marL="274320" indent="-274320" eaLnBrk="1" fontAlgn="auto" hangingPunct="1">
              <a:spcAft>
                <a:spcPts val="0"/>
              </a:spcAft>
              <a:buFont typeface="Wingdings 2"/>
              <a:buChar char=""/>
              <a:defRPr/>
            </a:pPr>
            <a:endParaRPr lang="en-US" dirty="0" smtClean="0"/>
          </a:p>
          <a:p>
            <a:pPr marL="274320" indent="-274320" eaLnBrk="1" fontAlgn="auto" hangingPunct="1">
              <a:spcAft>
                <a:spcPts val="0"/>
              </a:spcAft>
              <a:buFont typeface="Wingdings 2"/>
              <a:buNone/>
              <a:defRPr/>
            </a:pPr>
            <a:r>
              <a:rPr lang="en-US" dirty="0" smtClean="0"/>
              <a:t>		--</a:t>
            </a:r>
            <a:r>
              <a:rPr lang="en-US" dirty="0" err="1" smtClean="0"/>
              <a:t>Bartolome</a:t>
            </a:r>
            <a:r>
              <a:rPr lang="en-US" dirty="0" smtClean="0"/>
              <a:t> de Las </a:t>
            </a:r>
            <a:r>
              <a:rPr lang="en-US" dirty="0" err="1" smtClean="0"/>
              <a:t>Casas</a:t>
            </a:r>
            <a:r>
              <a:rPr lang="en-US" dirty="0" smtClean="0"/>
              <a:t>, 1552</a:t>
            </a:r>
          </a:p>
          <a:p>
            <a:pPr marL="274320" indent="-274320" eaLnBrk="1" fontAlgn="auto" hangingPunct="1">
              <a:spcAft>
                <a:spcPts val="0"/>
              </a:spcAft>
              <a:buFont typeface="Wingdings 2"/>
              <a:buChar char=""/>
              <a:defRPr/>
            </a:pPr>
            <a:endParaRPr lang="en-US" dirty="0"/>
          </a:p>
        </p:txBody>
      </p:sp>
    </p:spTree>
    <p:extLst>
      <p:ext uri="{BB962C8B-B14F-4D97-AF65-F5344CB8AC3E}">
        <p14:creationId xmlns:p14="http://schemas.microsoft.com/office/powerpoint/2010/main" val="18632862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ChangeArrowheads="1"/>
          </p:cNvSpPr>
          <p:nvPr/>
        </p:nvSpPr>
        <p:spPr bwMode="auto">
          <a:xfrm>
            <a:off x="152400" y="0"/>
            <a:ext cx="8910638" cy="649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Wingdings 2" pitchFamily="-102" charset="2"/>
              <a:buChar char=""/>
              <a:defRPr sz="2700">
                <a:solidFill>
                  <a:schemeClr val="tx1"/>
                </a:solidFill>
                <a:latin typeface="Georgia" pitchFamily="-102" charset="0"/>
              </a:defRPr>
            </a:lvl1pPr>
            <a:lvl2pPr marL="742950" indent="-285750" eaLnBrk="0" hangingPunct="0">
              <a:spcBef>
                <a:spcPct val="20000"/>
              </a:spcBef>
              <a:buClr>
                <a:schemeClr val="accent2"/>
              </a:buClr>
              <a:buSzPct val="70000"/>
              <a:buFont typeface="Wingdings" pitchFamily="-102" charset="2"/>
              <a:buChar char=""/>
              <a:defRPr sz="2200">
                <a:solidFill>
                  <a:schemeClr val="tx2"/>
                </a:solidFill>
                <a:latin typeface="Georgia" pitchFamily="-102" charset="0"/>
              </a:defRPr>
            </a:lvl2pPr>
            <a:lvl3pPr marL="1143000" indent="-228600" eaLnBrk="0" hangingPunct="0">
              <a:spcBef>
                <a:spcPct val="20000"/>
              </a:spcBef>
              <a:buClr>
                <a:srgbClr val="8CADAE"/>
              </a:buClr>
              <a:buSzPct val="75000"/>
              <a:buFont typeface="Wingdings 2" pitchFamily="-102" charset="2"/>
              <a:buChar char=""/>
              <a:defRPr sz="2000">
                <a:solidFill>
                  <a:schemeClr val="tx1"/>
                </a:solidFill>
                <a:latin typeface="Georgia" pitchFamily="-102" charset="0"/>
              </a:defRPr>
            </a:lvl3pPr>
            <a:lvl4pPr marL="1600200" indent="-228600" eaLnBrk="0" hangingPunct="0">
              <a:spcBef>
                <a:spcPct val="20000"/>
              </a:spcBef>
              <a:buClr>
                <a:srgbClr val="8C7B70"/>
              </a:buClr>
              <a:buSzPct val="70000"/>
              <a:buFont typeface="Wingdings" pitchFamily="-102" charset="2"/>
              <a:buChar char=""/>
              <a:defRPr sz="2000">
                <a:solidFill>
                  <a:schemeClr val="tx2"/>
                </a:solidFill>
                <a:latin typeface="Georgia" pitchFamily="-102" charset="0"/>
              </a:defRPr>
            </a:lvl4pPr>
            <a:lvl5pPr marL="2057400" indent="-228600" eaLnBrk="0" hangingPunct="0">
              <a:spcBef>
                <a:spcPct val="20000"/>
              </a:spcBef>
              <a:buClr>
                <a:srgbClr val="8FB08C"/>
              </a:buClr>
              <a:buChar char="•"/>
              <a:defRPr>
                <a:solidFill>
                  <a:schemeClr val="tx1"/>
                </a:solidFill>
                <a:latin typeface="Georgia" pitchFamily="-102"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02"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02"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02"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02" charset="0"/>
              </a:defRPr>
            </a:lvl9pPr>
          </a:lstStyle>
          <a:p>
            <a:pPr eaLnBrk="1" hangingPunct="1">
              <a:spcBef>
                <a:spcPct val="0"/>
              </a:spcBef>
              <a:buClrTx/>
              <a:buSzTx/>
              <a:buFontTx/>
              <a:buNone/>
            </a:pPr>
            <a:endParaRPr lang="en-US" altLang="en-US" sz="1800">
              <a:latin typeface="Arial" charset="0"/>
            </a:endParaRPr>
          </a:p>
          <a:p>
            <a:pPr eaLnBrk="1" hangingPunct="1">
              <a:spcBef>
                <a:spcPct val="0"/>
              </a:spcBef>
              <a:buClrTx/>
              <a:buSzTx/>
              <a:buFontTx/>
              <a:buNone/>
            </a:pPr>
            <a:r>
              <a:rPr lang="en-US" altLang="en-US" sz="1800">
                <a:latin typeface="Arial" charset="0"/>
              </a:rPr>
              <a:t>“...the whole of the North American continent was six thousand years behind European civilization.  It was only inhabited by Red Indians, and not more than a million of them, while long stretches of wild meadow and primeval forest, extending like years into the distance, had no human dwellers at all.  A wildly beautiful land, enormously fertile, carrying but a million Indians -- it is difficult to conceive now.” </a:t>
            </a:r>
          </a:p>
          <a:p>
            <a:pPr eaLnBrk="1" hangingPunct="1">
              <a:spcBef>
                <a:spcPct val="0"/>
              </a:spcBef>
              <a:buClrTx/>
              <a:buSzTx/>
              <a:buFontTx/>
              <a:buNone/>
            </a:pPr>
            <a:r>
              <a:rPr lang="en-US" altLang="en-US" sz="1800">
                <a:latin typeface="Arial" charset="0"/>
              </a:rPr>
              <a:t>John Stewart Collis, </a:t>
            </a:r>
            <a:r>
              <a:rPr lang="en-US" altLang="en-US" sz="1800" i="1">
                <a:latin typeface="Arial" charset="0"/>
              </a:rPr>
              <a:t>The Vision of Glory: the Extraordinary Nature of the Ordinary (</a:t>
            </a:r>
            <a:r>
              <a:rPr lang="en-US" altLang="en-US" sz="1800">
                <a:latin typeface="Arial" charset="0"/>
              </a:rPr>
              <a:t>London: Penguin Books, 1975)</a:t>
            </a:r>
          </a:p>
          <a:p>
            <a:pPr eaLnBrk="1" hangingPunct="1">
              <a:spcBef>
                <a:spcPct val="0"/>
              </a:spcBef>
              <a:buClrTx/>
              <a:buSzTx/>
              <a:buFontTx/>
              <a:buNone/>
            </a:pPr>
            <a:r>
              <a:rPr lang="en-US" altLang="en-US" sz="1600">
                <a:latin typeface="Arial" charset="0"/>
              </a:rPr>
              <a:t> </a:t>
            </a:r>
          </a:p>
          <a:p>
            <a:pPr eaLnBrk="1" hangingPunct="1">
              <a:spcBef>
                <a:spcPct val="0"/>
              </a:spcBef>
              <a:buClrTx/>
              <a:buSzTx/>
              <a:buFontTx/>
              <a:buNone/>
            </a:pPr>
            <a:r>
              <a:rPr lang="en-US" altLang="en-US" sz="1600">
                <a:latin typeface="Arial" charset="0"/>
              </a:rPr>
              <a:t>4.  The excerpt would be most useful to historians as a source of information about which of the following?</a:t>
            </a:r>
          </a:p>
          <a:p>
            <a:pPr eaLnBrk="1" hangingPunct="1">
              <a:spcBef>
                <a:spcPct val="0"/>
              </a:spcBef>
              <a:buClrTx/>
              <a:buSzTx/>
              <a:buFontTx/>
              <a:buNone/>
            </a:pPr>
            <a:r>
              <a:rPr lang="en-US" altLang="en-US" sz="1600">
                <a:latin typeface="Arial" charset="0"/>
              </a:rPr>
              <a:t>	a.  Compiling the population totals of indigenous peoples in the pre-Columbian era.</a:t>
            </a:r>
          </a:p>
          <a:p>
            <a:pPr eaLnBrk="1" hangingPunct="1">
              <a:spcBef>
                <a:spcPct val="0"/>
              </a:spcBef>
              <a:buClrTx/>
              <a:buSzTx/>
              <a:buFontTx/>
              <a:buNone/>
            </a:pPr>
            <a:r>
              <a:rPr lang="en-US" altLang="en-US" sz="1600">
                <a:latin typeface="Arial" charset="0"/>
              </a:rPr>
              <a:t>	b.  Affirming the role of indigenous peoples in the preservationist movement.</a:t>
            </a:r>
          </a:p>
          <a:p>
            <a:pPr eaLnBrk="1" hangingPunct="1">
              <a:spcBef>
                <a:spcPct val="0"/>
              </a:spcBef>
              <a:buClrTx/>
              <a:buSzTx/>
              <a:buFontTx/>
              <a:buNone/>
            </a:pPr>
            <a:r>
              <a:rPr lang="en-US" altLang="en-US" sz="1600">
                <a:latin typeface="Arial" charset="0"/>
              </a:rPr>
              <a:t>	c.  Examining the impact of European exploration and colonization on indigenous 	Americans. </a:t>
            </a:r>
          </a:p>
          <a:p>
            <a:pPr eaLnBrk="1" hangingPunct="1">
              <a:spcBef>
                <a:spcPct val="0"/>
              </a:spcBef>
              <a:buClrTx/>
              <a:buSzTx/>
              <a:buFontTx/>
              <a:buNone/>
            </a:pPr>
            <a:r>
              <a:rPr lang="en-US" altLang="en-US" sz="1600">
                <a:latin typeface="Arial" charset="0"/>
              </a:rPr>
              <a:t>	d.  The lack of cohesive social and political systems among indigenous Americans.</a:t>
            </a:r>
          </a:p>
          <a:p>
            <a:pPr eaLnBrk="1" hangingPunct="1">
              <a:spcBef>
                <a:spcPct val="0"/>
              </a:spcBef>
              <a:buClrTx/>
              <a:buSzTx/>
              <a:buFontTx/>
              <a:buNone/>
            </a:pPr>
            <a:r>
              <a:rPr lang="en-US" altLang="en-US" sz="1600">
                <a:latin typeface="Arial" charset="0"/>
              </a:rPr>
              <a:t> </a:t>
            </a:r>
          </a:p>
          <a:p>
            <a:pPr eaLnBrk="1" hangingPunct="1">
              <a:spcBef>
                <a:spcPct val="0"/>
              </a:spcBef>
              <a:buClrTx/>
              <a:buSzTx/>
              <a:buFontTx/>
              <a:buNone/>
            </a:pPr>
            <a:r>
              <a:rPr lang="en-US" altLang="en-US" sz="1600">
                <a:latin typeface="Arial" charset="0"/>
              </a:rPr>
              <a:t>5.  Proponents of the ideas expressed in Collis’ analysis would most likely have agreed with which of the following?</a:t>
            </a:r>
          </a:p>
          <a:p>
            <a:pPr eaLnBrk="1" hangingPunct="1">
              <a:spcBef>
                <a:spcPct val="0"/>
              </a:spcBef>
              <a:buClrTx/>
              <a:buSzTx/>
              <a:buFontTx/>
              <a:buNone/>
            </a:pPr>
            <a:r>
              <a:rPr lang="en-US" altLang="en-US" sz="1600">
                <a:latin typeface="Arial" charset="0"/>
              </a:rPr>
              <a:t>	a.  Native peoples had the ability to manipulate the environment, but chose not to.</a:t>
            </a:r>
          </a:p>
          <a:p>
            <a:pPr eaLnBrk="1" hangingPunct="1">
              <a:spcBef>
                <a:spcPct val="0"/>
              </a:spcBef>
              <a:buClrTx/>
              <a:buSzTx/>
              <a:buFontTx/>
              <a:buNone/>
            </a:pPr>
            <a:r>
              <a:rPr lang="en-US" altLang="en-US" sz="1600">
                <a:latin typeface="Arial" charset="0"/>
              </a:rPr>
              <a:t>	b.  The reason why so few Native Americans were in North America was due to the 	impact of deadly microbes.</a:t>
            </a:r>
          </a:p>
          <a:p>
            <a:pPr eaLnBrk="1" hangingPunct="1">
              <a:spcBef>
                <a:spcPct val="0"/>
              </a:spcBef>
              <a:buClrTx/>
              <a:buSzTx/>
              <a:buFontTx/>
              <a:buNone/>
            </a:pPr>
            <a:r>
              <a:rPr lang="en-US" altLang="en-US" sz="1600">
                <a:latin typeface="Arial" charset="0"/>
              </a:rPr>
              <a:t>	c.  Great kingdoms like the Mexica and Inca rivaled, and in some cases, surpassed, 	those in Europe.</a:t>
            </a:r>
          </a:p>
          <a:p>
            <a:pPr eaLnBrk="1" hangingPunct="1">
              <a:spcBef>
                <a:spcPct val="0"/>
              </a:spcBef>
              <a:buClrTx/>
              <a:buSzTx/>
              <a:buFontTx/>
              <a:buNone/>
            </a:pPr>
            <a:r>
              <a:rPr lang="en-US" altLang="en-US" sz="1600">
                <a:latin typeface="Arial" charset="0"/>
              </a:rPr>
              <a:t>	d.  Europeans brought civilization and cultivation to the Americas.  </a:t>
            </a:r>
          </a:p>
        </p:txBody>
      </p:sp>
    </p:spTree>
    <p:extLst>
      <p:ext uri="{BB962C8B-B14F-4D97-AF65-F5344CB8AC3E}">
        <p14:creationId xmlns:p14="http://schemas.microsoft.com/office/powerpoint/2010/main" val="1331800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altLang="en-US" dirty="0" smtClean="0"/>
              <a:t>IV. The </a:t>
            </a:r>
            <a:r>
              <a:rPr lang="en-US" altLang="en-US" dirty="0"/>
              <a:t>Conquest of Mexico and Peru</a:t>
            </a:r>
            <a:endParaRPr lang="en-US" dirty="0"/>
          </a:p>
        </p:txBody>
      </p:sp>
      <p:sp>
        <p:nvSpPr>
          <p:cNvPr id="29699" name="Content Placeholder 2"/>
          <p:cNvSpPr>
            <a:spLocks noGrp="1"/>
          </p:cNvSpPr>
          <p:nvPr>
            <p:ph sz="quarter" idx="1"/>
          </p:nvPr>
        </p:nvSpPr>
        <p:spPr>
          <a:xfrm>
            <a:off x="301625" y="1295400"/>
            <a:ext cx="8504238" cy="4803775"/>
          </a:xfrm>
        </p:spPr>
        <p:txBody>
          <a:bodyPr>
            <a:normAutofit fontScale="92500"/>
          </a:bodyPr>
          <a:lstStyle/>
          <a:p>
            <a:pPr eaLnBrk="1" hangingPunct="1"/>
            <a:r>
              <a:rPr lang="en-US" altLang="en-US" smtClean="0"/>
              <a:t>Spain secured its claim to Columbus’s discovery in the </a:t>
            </a:r>
            <a:r>
              <a:rPr lang="en-US" altLang="en-US" b="1" smtClean="0"/>
              <a:t>Treaty of Tordesillas  </a:t>
            </a:r>
            <a:r>
              <a:rPr lang="en-US" altLang="en-US" smtClean="0"/>
              <a:t>(1494), which divided the New World with Portugal.</a:t>
            </a:r>
          </a:p>
          <a:p>
            <a:pPr eaLnBrk="1" hangingPunct="1"/>
            <a:r>
              <a:rPr lang="en-US" altLang="en-US" smtClean="0"/>
              <a:t>The West Indies served as offshore bases for staging  the Spanish invasion of the mainland. </a:t>
            </a:r>
          </a:p>
          <a:p>
            <a:r>
              <a:rPr lang="en-US" altLang="en-US" smtClean="0"/>
              <a:t>The </a:t>
            </a:r>
            <a:r>
              <a:rPr lang="en-US" altLang="en-US" b="1" i="1" smtClean="0"/>
              <a:t>encomienda</a:t>
            </a:r>
            <a:r>
              <a:rPr lang="en-US" altLang="en-US" b="1" smtClean="0"/>
              <a:t> </a:t>
            </a:r>
            <a:r>
              <a:rPr lang="en-US" altLang="en-US" smtClean="0"/>
              <a:t>allowed the government to “commend” Indians to certain colonists in return for promise to try to Christianize them.</a:t>
            </a:r>
          </a:p>
          <a:p>
            <a:pPr lvl="1"/>
            <a:r>
              <a:rPr lang="en-US" altLang="en-US" smtClean="0"/>
              <a:t>Spanish missionary Bartolomé de Las Casas called it “a moral pestilence invented by Satan.”</a:t>
            </a:r>
          </a:p>
          <a:p>
            <a:r>
              <a:rPr lang="en-US" altLang="en-US" smtClean="0"/>
              <a:t>In service of God, in search of gold and glory, Spanish </a:t>
            </a:r>
            <a:r>
              <a:rPr lang="en-US" altLang="en-US" i="1" smtClean="0"/>
              <a:t>conquistadores</a:t>
            </a:r>
            <a:r>
              <a:rPr lang="en-US" altLang="en-US" smtClean="0"/>
              <a:t> (conquerors) came to the New World. </a:t>
            </a:r>
          </a:p>
          <a:p>
            <a:endParaRPr lang="en-US" altLang="en-US" smtClean="0"/>
          </a:p>
        </p:txBody>
      </p:sp>
    </p:spTree>
    <p:extLst>
      <p:ext uri="{BB962C8B-B14F-4D97-AF65-F5344CB8AC3E}">
        <p14:creationId xmlns:p14="http://schemas.microsoft.com/office/powerpoint/2010/main" val="2671367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74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Box 2"/>
          <p:cNvSpPr txBox="1">
            <a:spLocks noChangeArrowheads="1"/>
          </p:cNvSpPr>
          <p:nvPr/>
        </p:nvSpPr>
        <p:spPr bwMode="auto">
          <a:xfrm>
            <a:off x="8086725" y="6604000"/>
            <a:ext cx="1057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5000"/>
              <a:buFont typeface="Wingdings 2" pitchFamily="-102" charset="2"/>
              <a:buChar char=""/>
              <a:defRPr sz="2700">
                <a:solidFill>
                  <a:schemeClr val="tx1"/>
                </a:solidFill>
                <a:latin typeface="Georgia" pitchFamily="-102" charset="0"/>
              </a:defRPr>
            </a:lvl1pPr>
            <a:lvl2pPr marL="742950" indent="-285750" eaLnBrk="0" hangingPunct="0">
              <a:spcBef>
                <a:spcPct val="20000"/>
              </a:spcBef>
              <a:buClr>
                <a:schemeClr val="accent2"/>
              </a:buClr>
              <a:buSzPct val="70000"/>
              <a:buFont typeface="Wingdings" pitchFamily="-102" charset="2"/>
              <a:buChar char=""/>
              <a:defRPr sz="2200">
                <a:solidFill>
                  <a:schemeClr val="tx2"/>
                </a:solidFill>
                <a:latin typeface="Georgia" pitchFamily="-102" charset="0"/>
              </a:defRPr>
            </a:lvl2pPr>
            <a:lvl3pPr marL="1143000" indent="-228600" eaLnBrk="0" hangingPunct="0">
              <a:spcBef>
                <a:spcPct val="20000"/>
              </a:spcBef>
              <a:buClr>
                <a:srgbClr val="8CADAE"/>
              </a:buClr>
              <a:buSzPct val="75000"/>
              <a:buFont typeface="Wingdings 2" pitchFamily="-102" charset="2"/>
              <a:buChar char=""/>
              <a:defRPr sz="2000">
                <a:solidFill>
                  <a:schemeClr val="tx1"/>
                </a:solidFill>
                <a:latin typeface="Georgia" pitchFamily="-102" charset="0"/>
              </a:defRPr>
            </a:lvl3pPr>
            <a:lvl4pPr marL="1600200" indent="-228600" eaLnBrk="0" hangingPunct="0">
              <a:spcBef>
                <a:spcPct val="20000"/>
              </a:spcBef>
              <a:buClr>
                <a:srgbClr val="8C7B70"/>
              </a:buClr>
              <a:buSzPct val="70000"/>
              <a:buFont typeface="Wingdings" pitchFamily="-102" charset="2"/>
              <a:buChar char=""/>
              <a:defRPr sz="2000">
                <a:solidFill>
                  <a:schemeClr val="tx2"/>
                </a:solidFill>
                <a:latin typeface="Georgia" pitchFamily="-102" charset="0"/>
              </a:defRPr>
            </a:lvl4pPr>
            <a:lvl5pPr marL="2057400" indent="-228600" eaLnBrk="0" hangingPunct="0">
              <a:spcBef>
                <a:spcPct val="20000"/>
              </a:spcBef>
              <a:buClr>
                <a:srgbClr val="8FB08C"/>
              </a:buClr>
              <a:buChar char="•"/>
              <a:defRPr>
                <a:solidFill>
                  <a:schemeClr val="tx1"/>
                </a:solidFill>
                <a:latin typeface="Georgia" pitchFamily="-102" charset="0"/>
              </a:defRPr>
            </a:lvl5pPr>
            <a:lvl6pPr marL="2514600" indent="-228600" eaLnBrk="0" fontAlgn="base" hangingPunct="0">
              <a:spcBef>
                <a:spcPct val="20000"/>
              </a:spcBef>
              <a:spcAft>
                <a:spcPct val="0"/>
              </a:spcAft>
              <a:buClr>
                <a:srgbClr val="8FB08C"/>
              </a:buClr>
              <a:buChar char="•"/>
              <a:defRPr>
                <a:solidFill>
                  <a:schemeClr val="tx1"/>
                </a:solidFill>
                <a:latin typeface="Georgia" pitchFamily="-102" charset="0"/>
              </a:defRPr>
            </a:lvl6pPr>
            <a:lvl7pPr marL="2971800" indent="-228600" eaLnBrk="0" fontAlgn="base" hangingPunct="0">
              <a:spcBef>
                <a:spcPct val="20000"/>
              </a:spcBef>
              <a:spcAft>
                <a:spcPct val="0"/>
              </a:spcAft>
              <a:buClr>
                <a:srgbClr val="8FB08C"/>
              </a:buClr>
              <a:buChar char="•"/>
              <a:defRPr>
                <a:solidFill>
                  <a:schemeClr val="tx1"/>
                </a:solidFill>
                <a:latin typeface="Georgia" pitchFamily="-102" charset="0"/>
              </a:defRPr>
            </a:lvl7pPr>
            <a:lvl8pPr marL="3429000" indent="-228600" eaLnBrk="0" fontAlgn="base" hangingPunct="0">
              <a:spcBef>
                <a:spcPct val="20000"/>
              </a:spcBef>
              <a:spcAft>
                <a:spcPct val="0"/>
              </a:spcAft>
              <a:buClr>
                <a:srgbClr val="8FB08C"/>
              </a:buClr>
              <a:buChar char="•"/>
              <a:defRPr>
                <a:solidFill>
                  <a:schemeClr val="tx1"/>
                </a:solidFill>
                <a:latin typeface="Georgia" pitchFamily="-102" charset="0"/>
              </a:defRPr>
            </a:lvl8pPr>
            <a:lvl9pPr marL="3886200" indent="-228600" eaLnBrk="0" fontAlgn="base" hangingPunct="0">
              <a:spcBef>
                <a:spcPct val="20000"/>
              </a:spcBef>
              <a:spcAft>
                <a:spcPct val="0"/>
              </a:spcAft>
              <a:buClr>
                <a:srgbClr val="8FB08C"/>
              </a:buClr>
              <a:buChar char="•"/>
              <a:defRPr>
                <a:solidFill>
                  <a:schemeClr val="tx1"/>
                </a:solidFill>
                <a:latin typeface="Georgia" pitchFamily="-102" charset="0"/>
              </a:defRPr>
            </a:lvl9pPr>
          </a:lstStyle>
          <a:p>
            <a:pPr algn="r" eaLnBrk="1" hangingPunct="1">
              <a:spcBef>
                <a:spcPct val="0"/>
              </a:spcBef>
              <a:buClrTx/>
              <a:buSzTx/>
              <a:buFontTx/>
              <a:buNone/>
            </a:pPr>
            <a:r>
              <a:rPr lang="en-US" altLang="en-US" sz="1200" b="1">
                <a:latin typeface="Arial" charset="0"/>
                <a:ea typeface="ＭＳ Ｐゴシック" pitchFamily="-102" charset="-128"/>
              </a:rPr>
              <a:t>Map 1.4 p17</a:t>
            </a:r>
          </a:p>
        </p:txBody>
      </p:sp>
    </p:spTree>
    <p:extLst>
      <p:ext uri="{BB962C8B-B14F-4D97-AF65-F5344CB8AC3E}">
        <p14:creationId xmlns:p14="http://schemas.microsoft.com/office/powerpoint/2010/main" val="167618602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TotalTime>
  <Words>596</Words>
  <Application>Microsoft Office PowerPoint</Application>
  <PresentationFormat>On-screen Show (4:3)</PresentationFormat>
  <Paragraphs>63</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Civic</vt:lpstr>
      <vt:lpstr>European Encounters</vt:lpstr>
      <vt:lpstr>III. European Encounters</vt:lpstr>
      <vt:lpstr>Columbian Exchange</vt:lpstr>
      <vt:lpstr>III. European Encounters</vt:lpstr>
      <vt:lpstr>How did Europeans view the Indians?</vt:lpstr>
      <vt:lpstr>How did Europeans view the Indians?</vt:lpstr>
      <vt:lpstr>PowerPoint Presentation</vt:lpstr>
      <vt:lpstr>IV. The Conquest of Mexico and Peru</vt:lpstr>
      <vt:lpstr>PowerPoint Presentation</vt:lpstr>
      <vt:lpstr>V. Exploration and Imperial Rivalry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Encounters</dc:title>
  <dc:creator>Dennis Urban</dc:creator>
  <cp:lastModifiedBy>Dennis Urban</cp:lastModifiedBy>
  <cp:revision>2</cp:revision>
  <dcterms:created xsi:type="dcterms:W3CDTF">2019-09-03T14:11:39Z</dcterms:created>
  <dcterms:modified xsi:type="dcterms:W3CDTF">2019-09-03T14:14:02Z</dcterms:modified>
</cp:coreProperties>
</file>