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E1E702-6BAC-4A18-9D9D-0C32C6402F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F0A4EE-51E9-4D9D-9424-9AC063C287BF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subcultur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Urban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6248400" cy="3581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Cultural Variation, Subcultures, and Countercultures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73822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"/>
            <a:ext cx="4495800" cy="67818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Arts and Leisure</a:t>
            </a:r>
          </a:p>
          <a:p>
            <a:pPr lvl="1"/>
            <a:r>
              <a:rPr lang="en-US" sz="2400" dirty="0" smtClean="0"/>
              <a:t>Athletic sports, dancing, decorative art, games, music</a:t>
            </a:r>
          </a:p>
          <a:p>
            <a:r>
              <a:rPr lang="en-US" sz="2800" b="1" dirty="0" smtClean="0"/>
              <a:t>Basic Needs</a:t>
            </a:r>
          </a:p>
          <a:p>
            <a:pPr lvl="1"/>
            <a:r>
              <a:rPr lang="en-US" sz="2400" dirty="0" smtClean="0"/>
              <a:t>Clothing, cooking, housing</a:t>
            </a:r>
          </a:p>
          <a:p>
            <a:r>
              <a:rPr lang="en-US" sz="2800" b="1" dirty="0" smtClean="0"/>
              <a:t>Beliefs</a:t>
            </a:r>
          </a:p>
          <a:p>
            <a:pPr lvl="1"/>
            <a:r>
              <a:rPr lang="en-US" sz="2400" dirty="0" smtClean="0"/>
              <a:t>Folklore, funeral rites, religious ritual</a:t>
            </a:r>
          </a:p>
          <a:p>
            <a:r>
              <a:rPr lang="en-US" sz="2800" b="1" dirty="0" smtClean="0"/>
              <a:t>Communication &amp; Education</a:t>
            </a:r>
          </a:p>
          <a:p>
            <a:pPr lvl="1"/>
            <a:r>
              <a:rPr lang="en-US" sz="2400" dirty="0" smtClean="0"/>
              <a:t>Education, language</a:t>
            </a:r>
          </a:p>
          <a:p>
            <a:r>
              <a:rPr lang="en-US" sz="2800" b="1" dirty="0" smtClean="0"/>
              <a:t>Family</a:t>
            </a:r>
          </a:p>
          <a:p>
            <a:pPr lvl="1"/>
            <a:r>
              <a:rPr lang="en-US" sz="2400" dirty="0" smtClean="0"/>
              <a:t>Kinship, marriage</a:t>
            </a:r>
          </a:p>
          <a:p>
            <a:r>
              <a:rPr lang="en-US" sz="2800" b="1" dirty="0" smtClean="0"/>
              <a:t>Government &amp; Economy</a:t>
            </a:r>
          </a:p>
          <a:p>
            <a:pPr lvl="1"/>
            <a:r>
              <a:rPr lang="en-US" sz="2400" dirty="0" smtClean="0"/>
              <a:t>Division of labor, law, rights, trade, calendar</a:t>
            </a:r>
          </a:p>
          <a:p>
            <a:r>
              <a:rPr lang="en-US" sz="2800" b="1" dirty="0" smtClean="0"/>
              <a:t>Technology</a:t>
            </a:r>
          </a:p>
          <a:p>
            <a:pPr lvl="1"/>
            <a:r>
              <a:rPr lang="en-US" sz="2400" dirty="0" smtClean="0"/>
              <a:t>Medicine, tools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505200" cy="5715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Cultural Universals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84079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41148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Cultural diversity, pluralism, and multiculturalism</a:t>
            </a:r>
          </a:p>
          <a:p>
            <a:r>
              <a:rPr lang="en-US" sz="2800" b="1" dirty="0" smtClean="0"/>
              <a:t>Subcultures</a:t>
            </a:r>
            <a:r>
              <a:rPr lang="en-US" sz="2800" dirty="0" smtClean="0"/>
              <a:t> – groups whose values and related behaviors are so distinct that they set their members off from the general culture.</a:t>
            </a:r>
          </a:p>
          <a:p>
            <a:pPr lvl="1"/>
            <a:r>
              <a:rPr lang="en-US" sz="2400" dirty="0" smtClean="0"/>
              <a:t>1,000s of subcultures in U.S.</a:t>
            </a:r>
          </a:p>
          <a:p>
            <a:pPr lvl="2"/>
            <a:r>
              <a:rPr lang="en-US" sz="2400" dirty="0"/>
              <a:t>Examples -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en.wikipedia.org/wiki/List_of_subcultures</a:t>
            </a:r>
            <a:r>
              <a:rPr lang="en-US" sz="2400" dirty="0" smtClean="0"/>
              <a:t> </a:t>
            </a:r>
          </a:p>
          <a:p>
            <a:r>
              <a:rPr lang="en-US" sz="2800" b="1" dirty="0" smtClean="0"/>
              <a:t>Countercultures</a:t>
            </a:r>
            <a:r>
              <a:rPr lang="en-US" sz="2800" dirty="0" smtClean="0"/>
              <a:t> – groups whose values set their members in opposition to dominant culture.</a:t>
            </a:r>
          </a:p>
          <a:p>
            <a:pPr lvl="1"/>
            <a:r>
              <a:rPr lang="en-US" sz="2400" dirty="0" smtClean="0"/>
              <a:t>Challenge dominant culture’s core values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Cultural Variation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5887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41148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Ethnocentrism</a:t>
            </a:r>
            <a:r>
              <a:rPr lang="en-US" sz="2800" dirty="0" smtClean="0"/>
              <a:t> – tendency to view one’s own culture and group as superior.</a:t>
            </a:r>
          </a:p>
          <a:p>
            <a:pPr lvl="1"/>
            <a:r>
              <a:rPr lang="en-US" sz="2400" dirty="0" smtClean="0"/>
              <a:t>Leads to discrimination, cultural stagnation</a:t>
            </a:r>
          </a:p>
          <a:p>
            <a:r>
              <a:rPr lang="en-US" sz="2800" b="1" dirty="0" smtClean="0"/>
              <a:t>Cultural Relativism</a:t>
            </a:r>
            <a:r>
              <a:rPr lang="en-US" sz="2800" dirty="0" smtClean="0"/>
              <a:t> – belief that cultures should be judged by their own standards rather than by applying the standards of another culture.</a:t>
            </a:r>
          </a:p>
          <a:p>
            <a:pPr lvl="1"/>
            <a:r>
              <a:rPr lang="en-US" sz="2400" dirty="0" smtClean="0"/>
              <a:t>Understand cultural practices from points of view of members of a particular society.</a:t>
            </a:r>
          </a:p>
          <a:p>
            <a:pPr lvl="2"/>
            <a:r>
              <a:rPr lang="en-US" sz="2400" dirty="0" smtClean="0"/>
              <a:t>But, cultural practices that result in exploitation </a:t>
            </a:r>
            <a:r>
              <a:rPr lang="en-US" sz="2400" i="1" dirty="0" smtClean="0"/>
              <a:t>should</a:t>
            </a:r>
            <a:r>
              <a:rPr lang="en-US" sz="2400" dirty="0" smtClean="0"/>
              <a:t> be judged as morally inferior</a:t>
            </a:r>
          </a:p>
          <a:p>
            <a:pPr lvl="1"/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Responses to Cultural Variation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1407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4114800" cy="6858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Cultural Diffusion</a:t>
            </a:r>
            <a:r>
              <a:rPr lang="en-US" sz="2800" dirty="0" smtClean="0"/>
              <a:t> – spreading of cultural traits from one society to another</a:t>
            </a:r>
          </a:p>
          <a:p>
            <a:r>
              <a:rPr lang="en-US" sz="2800" b="1" dirty="0" smtClean="0"/>
              <a:t>Cultural Lag</a:t>
            </a:r>
            <a:r>
              <a:rPr lang="en-US" sz="2800" dirty="0" smtClean="0"/>
              <a:t> – time between cultural change, when ideas and beliefs are adapting to new material conditions.</a:t>
            </a:r>
          </a:p>
          <a:p>
            <a:pPr lvl="1"/>
            <a:r>
              <a:rPr lang="en-US" sz="2400" dirty="0" smtClean="0"/>
              <a:t>Material culture changes more readily than nonmaterial culture</a:t>
            </a:r>
          </a:p>
          <a:p>
            <a:r>
              <a:rPr lang="en-US" sz="2800" b="1" dirty="0" smtClean="0"/>
              <a:t>Cultural Leveling</a:t>
            </a:r>
            <a:r>
              <a:rPr lang="en-US" sz="2400" dirty="0" smtClean="0"/>
              <a:t> – process in which cultures become more and more alike</a:t>
            </a:r>
          </a:p>
          <a:p>
            <a:pPr lvl="1"/>
            <a:r>
              <a:rPr lang="en-US" sz="2400" dirty="0" smtClean="0"/>
              <a:t>E.g., McDonald’s, Starbucks, NY Yankees,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Cultural Change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11410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33</TotalTime>
  <Words>268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Composite</vt:lpstr>
      <vt:lpstr>Cultural Variation, Subcultures, and Countercultures</vt:lpstr>
      <vt:lpstr>Cultural Universals</vt:lpstr>
      <vt:lpstr>Cultural Variation</vt:lpstr>
      <vt:lpstr>Responses to Cultural Variation</vt:lpstr>
      <vt:lpstr>Cultural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Variation, Subcultures, and Countercultures</dc:title>
  <dc:creator>Dennis Urban</dc:creator>
  <cp:lastModifiedBy>Dennis Urban</cp:lastModifiedBy>
  <cp:revision>10</cp:revision>
  <dcterms:created xsi:type="dcterms:W3CDTF">2015-03-02T19:17:08Z</dcterms:created>
  <dcterms:modified xsi:type="dcterms:W3CDTF">2015-03-03T16:30:37Z</dcterms:modified>
</cp:coreProperties>
</file>